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42" r:id="rId2"/>
    <p:sldId id="364" r:id="rId3"/>
    <p:sldId id="376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3" r:id="rId12"/>
    <p:sldId id="374" r:id="rId13"/>
    <p:sldId id="331" r:id="rId14"/>
    <p:sldId id="332" r:id="rId15"/>
    <p:sldId id="380" r:id="rId16"/>
    <p:sldId id="333" r:id="rId17"/>
    <p:sldId id="379" r:id="rId18"/>
    <p:sldId id="334" r:id="rId19"/>
    <p:sldId id="377" r:id="rId20"/>
    <p:sldId id="335" r:id="rId21"/>
    <p:sldId id="336" r:id="rId22"/>
    <p:sldId id="337" r:id="rId23"/>
    <p:sldId id="338" r:id="rId24"/>
    <p:sldId id="343" r:id="rId25"/>
    <p:sldId id="345" r:id="rId26"/>
    <p:sldId id="378" r:id="rId27"/>
    <p:sldId id="344" r:id="rId28"/>
    <p:sldId id="346" r:id="rId29"/>
    <p:sldId id="354" r:id="rId30"/>
    <p:sldId id="355" r:id="rId31"/>
    <p:sldId id="356" r:id="rId32"/>
    <p:sldId id="357" r:id="rId33"/>
    <p:sldId id="359" r:id="rId34"/>
    <p:sldId id="363" r:id="rId35"/>
    <p:sldId id="372" r:id="rId36"/>
    <p:sldId id="381" r:id="rId37"/>
    <p:sldId id="358" r:id="rId38"/>
    <p:sldId id="382" r:id="rId39"/>
    <p:sldId id="375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60000"/>
    <a:srgbClr val="050000"/>
    <a:srgbClr val="04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76279" autoAdjust="0"/>
  </p:normalViewPr>
  <p:slideViewPr>
    <p:cSldViewPr snapToGrid="0">
      <p:cViewPr varScale="1">
        <p:scale>
          <a:sx n="88" d="100"/>
          <a:sy n="88" d="100"/>
        </p:scale>
        <p:origin x="2274" y="90"/>
      </p:cViewPr>
      <p:guideLst>
        <p:guide orient="horz" pos="268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8BC2-AB29-4351-8E08-2DD1834CAE4A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51E82-9D51-4A12-8EB4-C4B3AD5AD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25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72BF8B6-3BC5-4D92-822F-BEC735E2A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IEEE 754-2008</a:t>
            </a:r>
            <a:r>
              <a:rPr lang="en-US" baseline="0" dirty="0" smtClean="0"/>
              <a:t>  now calls them subnormal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14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322AF-8DBD-4A6A-8611-10127BB36F23}" type="slidenum">
              <a:rPr lang="en-US"/>
              <a:pPr/>
              <a:t>30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E3A95-36B4-470B-B582-CFCC3FA05D0C}" type="slidenum">
              <a:rPr lang="en-US"/>
              <a:pPr/>
              <a:t>31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5E4F6-5CA2-49F3-8F83-32254029F6F6}" type="slidenum">
              <a:rPr lang="en-US"/>
              <a:pPr/>
              <a:t>32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9612E-D44A-47DC-9F44-AC9AE3DD2C5D}" type="slidenum">
              <a:rPr lang="en-US"/>
              <a:pPr/>
              <a:t>33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Parity,</a:t>
            </a:r>
            <a:r>
              <a:rPr lang="en-US" baseline="0" dirty="0" smtClean="0"/>
              <a:t> ECC, CRC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Parity,</a:t>
            </a:r>
            <a:r>
              <a:rPr lang="en-US" baseline="0" dirty="0" smtClean="0"/>
              <a:t> ECC, CRC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9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32515-D37C-44E1-9A44-72BE26DE0D22}" type="slidenum">
              <a:rPr lang="en-US"/>
              <a:pPr/>
              <a:t>37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32515-D37C-44E1-9A44-72BE26DE0D22}" type="slidenum">
              <a:rPr lang="en-US"/>
              <a:pPr/>
              <a:t>38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3725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8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D10A2-EC1B-4A4F-B3EC-E546D25EA15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F43A9-2422-47D2-8F65-DD59320250E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Explain modulo 2 (XOR) addition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9AEE6-1597-44B6-A489-74E3FFB87D0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Explain modulo 2 (XOR) addition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Explain NRZI </a:t>
            </a:r>
            <a:r>
              <a:rPr lang="en-US" dirty="0" smtClean="0">
                <a:sym typeface="Wingdings" pitchFamily="2" charset="2"/>
              </a:rPr>
              <a:t> transition based code (disk drives store don’t store 0s/1s  but adjacent places may have different/same flux as neighbor, LVDS applications)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May need/want to explain source synchronous vs. embedded clocks and clock recovery</a:t>
            </a: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1CCFF-9B30-48D0-8803-5253827A2E80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36C1E-9764-42B4-9E25-5253E310CB24}" type="slidenum">
              <a:rPr lang="en-US"/>
              <a:pPr/>
              <a:t>29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7E3ED-DCA4-4772-B46C-AB6185A79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09185-C097-45AE-A61D-5648B9D1B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AA7F0-E5E2-4B70-BA36-7C961DACC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F5E7-58EB-46BB-9D7F-6EEC5E310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BB635-D311-4F24-A6E3-4CB709943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F913E-33A0-46F7-9E90-982F29981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63272-F48B-4B74-8D63-5B584DDD6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855C-84B9-47C4-9502-58C78B6C5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C888-1F2B-4DCC-98E1-C4DBBD72B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7E65-2D85-40C0-9B3B-4D6D12BCD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04BA-BB4F-4622-9FE9-313DCF0BC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54448E11-C0F5-44D2-8C79-AB7D4D59C5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4522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Lecture 3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IEEE 754 Floating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Binary Codes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BCD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ASCII, Unicode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Gray Code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7-Segment Code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M-out-of-n codes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Serial line codes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IEEE 754 Floating Point Standard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Subnormal Numbers -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</a:p>
          <a:p>
            <a:pPr lvl="2" eaLnBrk="1" hangingPunct="1"/>
            <a:r>
              <a:rPr lang="en-US" dirty="0" smtClean="0"/>
              <a:t>Solution – Non-normalized form</a:t>
            </a:r>
          </a:p>
          <a:p>
            <a:pPr lvl="2" eaLnBrk="1" hangingPunct="1"/>
            <a:r>
              <a:rPr lang="en-US" dirty="0" smtClean="0"/>
              <a:t>Exponent = 0,  </a:t>
            </a:r>
            <a:r>
              <a:rPr lang="en-US" dirty="0" err="1" smtClean="0"/>
              <a:t>Significand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¹</a:t>
            </a:r>
            <a:r>
              <a:rPr lang="en-US" dirty="0" smtClean="0"/>
              <a:t> 0</a:t>
            </a:r>
          </a:p>
          <a:p>
            <a:pPr lvl="2" eaLnBrk="1" hangingPunct="1"/>
            <a:r>
              <a:rPr lang="en-US" dirty="0" smtClean="0"/>
              <a:t>Implicit Exponent of -126</a:t>
            </a:r>
          </a:p>
          <a:p>
            <a:pPr lvl="2" eaLnBrk="1" hangingPunct="1"/>
            <a:r>
              <a:rPr lang="en-US" dirty="0" smtClean="0"/>
              <a:t>F = -1</a:t>
            </a:r>
            <a:r>
              <a:rPr lang="en-US" baseline="30000" dirty="0" smtClean="0"/>
              <a:t>Sign</a:t>
            </a:r>
            <a:r>
              <a:rPr lang="en-US" dirty="0" smtClean="0"/>
              <a:t> x (</a:t>
            </a:r>
            <a:r>
              <a:rPr lang="en-US" dirty="0" err="1" smtClean="0"/>
              <a:t>Significand</a:t>
            </a:r>
            <a:r>
              <a:rPr lang="en-US" dirty="0" smtClean="0"/>
              <a:t>) x 2</a:t>
            </a:r>
            <a:r>
              <a:rPr lang="en-US" baseline="30000" dirty="0" smtClean="0"/>
              <a:t>(-126)</a:t>
            </a:r>
          </a:p>
          <a:p>
            <a:pPr lvl="2" eaLnBrk="1" hangingPunct="1"/>
            <a:r>
              <a:rPr lang="en-US" dirty="0" smtClean="0"/>
              <a:t>Smallest positive number (a) = 0.000…001 x 2</a:t>
            </a:r>
            <a:r>
              <a:rPr lang="en-US" baseline="30000" dirty="0" smtClean="0"/>
              <a:t>-126 </a:t>
            </a:r>
            <a:r>
              <a:rPr lang="en-US" dirty="0" smtClean="0"/>
              <a:t>= 2</a:t>
            </a:r>
            <a:r>
              <a:rPr lang="en-US" baseline="30000" dirty="0" smtClean="0"/>
              <a:t>-149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Next smallest number (b) = 0.000…010 x 2</a:t>
            </a:r>
            <a:r>
              <a:rPr lang="en-US" baseline="30000" dirty="0" smtClean="0"/>
              <a:t>-126 </a:t>
            </a:r>
            <a:r>
              <a:rPr lang="en-US" dirty="0" smtClean="0"/>
              <a:t>= 2</a:t>
            </a:r>
            <a:r>
              <a:rPr lang="en-US" baseline="30000" dirty="0" smtClean="0"/>
              <a:t>-148</a:t>
            </a:r>
            <a:endParaRPr lang="en-US" dirty="0" smtClean="0"/>
          </a:p>
          <a:p>
            <a:pPr lvl="3" eaLnBrk="1" hangingPunct="1"/>
            <a:endParaRPr lang="en-US" baseline="30000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Other IEEE 754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26" y="1669863"/>
            <a:ext cx="1561920" cy="892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412" y="1669304"/>
            <a:ext cx="2229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Half precision (binary16)</a:t>
            </a:r>
            <a:endParaRPr lang="en-US" sz="1600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82" y="2685315"/>
            <a:ext cx="5211255" cy="662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412" y="2684320"/>
            <a:ext cx="238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Single precision (binary32)</a:t>
            </a:r>
            <a:endParaRPr lang="en-US" sz="1600" dirty="0"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282" y="3416153"/>
            <a:ext cx="5101496" cy="1031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412" y="3659399"/>
            <a:ext cx="2493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Double precision (binary64)</a:t>
            </a:r>
            <a:endParaRPr lang="en-US" sz="1600" dirty="0"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43185"/>
            <a:ext cx="9144000" cy="9605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412" y="4626496"/>
            <a:ext cx="2886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Quadruple precision (binary128)</a:t>
            </a:r>
            <a:endParaRPr lang="en-US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99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54"/>
            <a:ext cx="9143999" cy="929239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 smtClean="0"/>
              <a:t>Other Formats: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calculated from number of bits in the exponent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90508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86" y="3796506"/>
            <a:ext cx="3076700" cy="159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169" y="3380057"/>
            <a:ext cx="3588418" cy="243140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18" y="1663425"/>
            <a:ext cx="7258886" cy="1190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352" y="1028700"/>
            <a:ext cx="2864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X86 Extended precision (80 bits)</a:t>
            </a:r>
            <a:endParaRPr lang="en-US" sz="1600" dirty="0"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1775" y="2918392"/>
            <a:ext cx="690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Bias</a:t>
            </a:r>
            <a:endParaRPr lang="en-US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75669"/>
            <a:ext cx="556915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Used in 8087 Math co-processor and subsequently in all x86 hardware floating point (intermediate operations).</a:t>
            </a:r>
          </a:p>
          <a:p>
            <a:r>
              <a:rPr lang="en-US" sz="1800" dirty="0"/>
              <a:t>Note explicit J-bit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4131" y="6049108"/>
            <a:ext cx="31828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(5-1) </a:t>
            </a:r>
            <a:r>
              <a:rPr lang="en-US" dirty="0" smtClean="0"/>
              <a:t>– 1 = 2</a:t>
            </a:r>
            <a:r>
              <a:rPr lang="en-US" baseline="30000" dirty="0" smtClean="0"/>
              <a:t>4 </a:t>
            </a:r>
            <a:r>
              <a:rPr lang="en-US" dirty="0" smtClean="0"/>
              <a:t>-1 = 15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515100" y="4862146"/>
            <a:ext cx="1151792" cy="117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2918392"/>
            <a:ext cx="8203223" cy="2957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50931" y="2681654"/>
            <a:ext cx="3464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How to  calculate the bias?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082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990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BCD (Binary Coded Decimal)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305800" cy="4114800"/>
          </a:xfrm>
        </p:spPr>
        <p:txBody>
          <a:bodyPr/>
          <a:lstStyle/>
          <a:p>
            <a:pPr eaLnBrk="1" hangingPunct="1"/>
            <a:r>
              <a:rPr lang="en-US" smtClean="0"/>
              <a:t>Used in early 4-bit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P</a:t>
            </a:r>
          </a:p>
          <a:p>
            <a:pPr eaLnBrk="1" hangingPunct="1"/>
            <a:r>
              <a:rPr lang="en-US" smtClean="0"/>
              <a:t>Simple displays</a:t>
            </a:r>
          </a:p>
          <a:p>
            <a:pPr eaLnBrk="1" hangingPunct="1"/>
            <a:r>
              <a:rPr lang="en-US" smtClean="0"/>
              <a:t>4 Bits/Decimal Digit</a:t>
            </a:r>
          </a:p>
        </p:txBody>
      </p:sp>
      <p:pic>
        <p:nvPicPr>
          <p:cNvPr id="39940" name="Picture 4" descr="10"/>
          <p:cNvPicPr>
            <a:picLocks noChangeAspect="1" noChangeArrowheads="1"/>
          </p:cNvPicPr>
          <p:nvPr/>
        </p:nvPicPr>
        <p:blipFill>
          <a:blip r:embed="rId3"/>
          <a:srcRect l="-5107" r="58932" b="13072"/>
          <a:stretch>
            <a:fillRect/>
          </a:stretch>
        </p:blipFill>
        <p:spPr bwMode="auto">
          <a:xfrm>
            <a:off x="4012838" y="1239732"/>
            <a:ext cx="4665518" cy="49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36807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473462" y="5011615"/>
            <a:ext cx="545123" cy="25497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3462" y="5348125"/>
            <a:ext cx="506352" cy="23817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18585" y="5336276"/>
            <a:ext cx="506352" cy="23817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126941" y="5586298"/>
            <a:ext cx="443753" cy="814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992667" y="5574449"/>
            <a:ext cx="291947" cy="821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61582" y="6407446"/>
            <a:ext cx="38723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6022" y="6389528"/>
            <a:ext cx="538591" cy="468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3779" y="1124606"/>
            <a:ext cx="8555421" cy="510802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8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ASCII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859" y="1308846"/>
            <a:ext cx="8269941" cy="4661647"/>
          </a:xfrm>
        </p:spPr>
        <p:txBody>
          <a:bodyPr/>
          <a:lstStyle/>
          <a:p>
            <a:pPr eaLnBrk="1" hangingPunct="1"/>
            <a:r>
              <a:rPr lang="en-US" dirty="0" smtClean="0"/>
              <a:t>American Standard Code for Information Interchange (pronounced: </a:t>
            </a:r>
            <a:r>
              <a:rPr lang="en-US" i="1" dirty="0" smtClean="0"/>
              <a:t>As’ key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encoding text</a:t>
            </a:r>
          </a:p>
          <a:p>
            <a:pPr eaLnBrk="1" hangingPunct="1"/>
            <a:r>
              <a:rPr lang="en-US" dirty="0" smtClean="0"/>
              <a:t>Universally used</a:t>
            </a:r>
          </a:p>
          <a:p>
            <a:pPr lvl="1" eaLnBrk="1" hangingPunct="1"/>
            <a:r>
              <a:rPr lang="en-US" dirty="0" smtClean="0"/>
              <a:t>EBCDIC (old IBM mainframe standard) died</a:t>
            </a:r>
          </a:p>
          <a:p>
            <a:pPr lvl="1" eaLnBrk="1" hangingPunct="1"/>
            <a:r>
              <a:rPr lang="en-US" dirty="0" smtClean="0"/>
              <a:t>Unicode for international (non-Roman) languages</a:t>
            </a:r>
          </a:p>
          <a:p>
            <a:pPr lvl="2" eaLnBrk="1" hangingPunct="1"/>
            <a:r>
              <a:rPr lang="en-US" dirty="0" smtClean="0"/>
              <a:t>UTF-8	8-bit variable width encoding (1-4 bytes)</a:t>
            </a:r>
          </a:p>
          <a:p>
            <a:pPr lvl="2" eaLnBrk="1" hangingPunct="1"/>
            <a:r>
              <a:rPr lang="en-US" dirty="0" smtClean="0"/>
              <a:t>UTF-16	16-bit variable width encoding</a:t>
            </a:r>
          </a:p>
          <a:p>
            <a:pPr lvl="2" eaLnBrk="1" hangingPunct="1"/>
            <a:r>
              <a:rPr lang="en-US" dirty="0" smtClean="0"/>
              <a:t>UTF-32	32-bit fixed width encoding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85301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UTF-8 commonly used for HTML/web browsers, FreeBSD, Linux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Gcc</a:t>
            </a:r>
            <a:r>
              <a:rPr lang="en-US" dirty="0"/>
              <a:t> uses UTF-32</a:t>
            </a:r>
          </a:p>
        </p:txBody>
      </p:sp>
    </p:spTree>
    <p:extLst>
      <p:ext uri="{BB962C8B-B14F-4D97-AF65-F5344CB8AC3E}">
        <p14:creationId xmlns:p14="http://schemas.microsoft.com/office/powerpoint/2010/main" val="35466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1"/>
          <p:cNvPicPr>
            <a:picLocks noChangeAspect="1" noChangeArrowheads="1"/>
          </p:cNvPicPr>
          <p:nvPr/>
        </p:nvPicPr>
        <p:blipFill rotWithShape="1">
          <a:blip r:embed="rId2"/>
          <a:srcRect b="56841"/>
          <a:stretch/>
        </p:blipFill>
        <p:spPr bwMode="auto">
          <a:xfrm>
            <a:off x="1164249" y="2823883"/>
            <a:ext cx="7939759" cy="38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-400355" y="55348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+mj-lt"/>
              </a:rPr>
              <a:t>“</a:t>
            </a:r>
            <a:r>
              <a:rPr lang="en-US" dirty="0" smtClean="0">
                <a:latin typeface="+mj-lt"/>
              </a:rPr>
              <a:t>ECE171”</a:t>
            </a:r>
            <a:endParaRPr lang="en-US" dirty="0">
              <a:latin typeface="+mj-lt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39420" y="825285"/>
            <a:ext cx="129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1000101100001110001010110001011011101100010000000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906064" y="50883"/>
            <a:ext cx="3228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As a </a:t>
            </a:r>
            <a:r>
              <a:rPr lang="en-US" dirty="0" smtClean="0">
                <a:latin typeface="+mj-lt"/>
              </a:rPr>
              <a:t> string of characters</a:t>
            </a:r>
            <a:endParaRPr lang="en-US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38345" y="4466897"/>
            <a:ext cx="283779" cy="210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854262" y="3079531"/>
            <a:ext cx="451945" cy="2312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9420" y="914400"/>
            <a:ext cx="543449" cy="27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91076" y="4466897"/>
            <a:ext cx="526303" cy="210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1097" y="945931"/>
            <a:ext cx="654434" cy="241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55531" y="1187669"/>
            <a:ext cx="861848" cy="3279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22124" y="3310759"/>
            <a:ext cx="0" cy="115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0"/>
            <a:endCxn id="4" idx="2"/>
          </p:cNvCxnSpPr>
          <p:nvPr/>
        </p:nvCxnSpPr>
        <p:spPr>
          <a:xfrm flipH="1" flipV="1">
            <a:off x="611145" y="1187669"/>
            <a:ext cx="5469090" cy="189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17379" y="4561490"/>
            <a:ext cx="34368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-9133" y="437752"/>
            <a:ext cx="3292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+mj-lt"/>
              </a:rPr>
              <a:t> E C E 1 7 1 </a:t>
            </a:r>
            <a:endParaRPr lang="en-US" dirty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555531" y="3310759"/>
            <a:ext cx="1124607" cy="19218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680138" y="3502941"/>
            <a:ext cx="483476" cy="14414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1"/>
          <p:cNvPicPr>
            <a:picLocks noChangeAspect="1" noChangeArrowheads="1"/>
          </p:cNvPicPr>
          <p:nvPr/>
        </p:nvPicPr>
        <p:blipFill>
          <a:blip r:embed="rId2"/>
          <a:srcRect b="7904"/>
          <a:stretch>
            <a:fillRect/>
          </a:stretch>
        </p:blipFill>
        <p:spPr bwMode="auto">
          <a:xfrm>
            <a:off x="1785623" y="0"/>
            <a:ext cx="6554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1269" y="6400800"/>
            <a:ext cx="1905000" cy="457200"/>
          </a:xfrm>
        </p:spPr>
        <p:txBody>
          <a:bodyPr/>
          <a:lstStyle/>
          <a:p>
            <a:pPr>
              <a:defRPr/>
            </a:pPr>
            <a:fld id="{2A7AC888-1F2B-4DCC-98E1-C4DBBD72BF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70234" y="630621"/>
            <a:ext cx="725214" cy="3300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375338" y="809297"/>
            <a:ext cx="662152" cy="3321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0292" y="1403838"/>
            <a:ext cx="7886700" cy="461009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Reflective Gray Code (RGC)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3865418"/>
          </a:xfrm>
        </p:spPr>
        <p:txBody>
          <a:bodyPr/>
          <a:lstStyle/>
          <a:p>
            <a:pPr eaLnBrk="1" hangingPunct="1"/>
            <a:r>
              <a:rPr lang="en-US" dirty="0" smtClean="0"/>
              <a:t>Adjacent codes </a:t>
            </a:r>
            <a:r>
              <a:rPr lang="en-US" dirty="0" smtClean="0">
                <a:solidFill>
                  <a:srgbClr val="FF0000"/>
                </a:solidFill>
              </a:rPr>
              <a:t>differ by single bit</a:t>
            </a:r>
          </a:p>
          <a:p>
            <a:pPr lvl="1" eaLnBrk="1" hangingPunct="1"/>
            <a:r>
              <a:rPr lang="en-US" dirty="0" smtClean="0"/>
              <a:t>“Unit Distance Code”</a:t>
            </a:r>
          </a:p>
          <a:p>
            <a:pPr eaLnBrk="1" hangingPunct="1"/>
            <a:r>
              <a:rPr lang="en-US" dirty="0" smtClean="0"/>
              <a:t>Often used in interfacing </a:t>
            </a:r>
            <a:r>
              <a:rPr lang="en-US" dirty="0" smtClean="0">
                <a:solidFill>
                  <a:srgbClr val="00B050"/>
                </a:solidFill>
              </a:rPr>
              <a:t>mechanical sensors</a:t>
            </a:r>
          </a:p>
        </p:txBody>
      </p:sp>
      <p:pic>
        <p:nvPicPr>
          <p:cNvPr id="43012" name="Picture 4" descr="15"/>
          <p:cNvPicPr>
            <a:picLocks noChangeAspect="1" noChangeArrowheads="1"/>
          </p:cNvPicPr>
          <p:nvPr/>
        </p:nvPicPr>
        <p:blipFill>
          <a:blip r:embed="rId2"/>
          <a:srcRect b="19099"/>
          <a:stretch>
            <a:fillRect/>
          </a:stretch>
        </p:blipFill>
        <p:spPr bwMode="auto">
          <a:xfrm>
            <a:off x="346364" y="3316577"/>
            <a:ext cx="85344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04441" y="3520966"/>
            <a:ext cx="1030014" cy="1093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71090" y="3531476"/>
            <a:ext cx="2333296" cy="1166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82662" y="3182412"/>
            <a:ext cx="137685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Shaft position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94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04800"/>
            <a:ext cx="7921869" cy="593773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Reflective Gray Code</a:t>
            </a:r>
          </a:p>
        </p:txBody>
      </p:sp>
      <p:pic>
        <p:nvPicPr>
          <p:cNvPr id="44035" name="Picture 4" descr="12"/>
          <p:cNvPicPr>
            <a:picLocks noChangeAspect="1" noChangeArrowheads="1"/>
          </p:cNvPicPr>
          <p:nvPr/>
        </p:nvPicPr>
        <p:blipFill>
          <a:blip r:embed="rId2"/>
          <a:srcRect b="9705"/>
          <a:stretch>
            <a:fillRect/>
          </a:stretch>
        </p:blipFill>
        <p:spPr bwMode="auto">
          <a:xfrm>
            <a:off x="533400" y="1295400"/>
            <a:ext cx="8320088" cy="488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Reflective Gray Code (Conversion)</a:t>
            </a:r>
          </a:p>
        </p:txBody>
      </p:sp>
      <p:pic>
        <p:nvPicPr>
          <p:cNvPr id="45059" name="Picture 3" descr="13"/>
          <p:cNvPicPr>
            <a:picLocks noChangeAspect="1" noChangeArrowheads="1"/>
          </p:cNvPicPr>
          <p:nvPr/>
        </p:nvPicPr>
        <p:blipFill>
          <a:blip r:embed="rId3"/>
          <a:srcRect b="15376"/>
          <a:stretch>
            <a:fillRect/>
          </a:stretch>
        </p:blipFill>
        <p:spPr bwMode="auto">
          <a:xfrm>
            <a:off x="0" y="1905000"/>
            <a:ext cx="9144000" cy="261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Reflective Gray Code (Conversion)</a:t>
            </a:r>
          </a:p>
        </p:txBody>
      </p:sp>
      <p:pic>
        <p:nvPicPr>
          <p:cNvPr id="46083" name="Picture 4" descr="14"/>
          <p:cNvPicPr>
            <a:picLocks noChangeAspect="1" noChangeArrowheads="1"/>
          </p:cNvPicPr>
          <p:nvPr/>
        </p:nvPicPr>
        <p:blipFill>
          <a:blip r:embed="rId3"/>
          <a:srcRect b="15543"/>
          <a:stretch>
            <a:fillRect/>
          </a:stretch>
        </p:blipFill>
        <p:spPr bwMode="auto">
          <a:xfrm>
            <a:off x="0" y="2378075"/>
            <a:ext cx="9144000" cy="25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7-Segment Code</a:t>
            </a:r>
          </a:p>
        </p:txBody>
      </p:sp>
      <p:pic>
        <p:nvPicPr>
          <p:cNvPr id="52227" name="Picture 3" descr="16"/>
          <p:cNvPicPr>
            <a:picLocks noChangeAspect="1" noChangeArrowheads="1"/>
          </p:cNvPicPr>
          <p:nvPr/>
        </p:nvPicPr>
        <p:blipFill>
          <a:blip r:embed="rId2"/>
          <a:srcRect b="10903"/>
          <a:stretch>
            <a:fillRect/>
          </a:stretch>
        </p:blipFill>
        <p:spPr bwMode="auto">
          <a:xfrm>
            <a:off x="117475" y="1600200"/>
            <a:ext cx="8756650" cy="432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1-out-of-n codes (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1-hot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7107" name="Picture 19" descr="Fig 2-7"/>
          <p:cNvPicPr>
            <a:picLocks noChangeAspect="1" noChangeArrowheads="1"/>
          </p:cNvPicPr>
          <p:nvPr/>
        </p:nvPicPr>
        <p:blipFill>
          <a:blip r:embed="rId2"/>
          <a:srcRect l="5042" t="53452" r="4202" b="3073"/>
          <a:stretch>
            <a:fillRect/>
          </a:stretch>
        </p:blipFill>
        <p:spPr bwMode="auto">
          <a:xfrm>
            <a:off x="2209800" y="1676400"/>
            <a:ext cx="6858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21"/>
          <p:cNvSpPr txBox="1">
            <a:spLocks noChangeArrowheads="1"/>
          </p:cNvSpPr>
          <p:nvPr/>
        </p:nvSpPr>
        <p:spPr bwMode="auto">
          <a:xfrm>
            <a:off x="228600" y="1600200"/>
            <a:ext cx="1905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8 devices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2</a:t>
            </a:r>
            <a:r>
              <a:rPr lang="en-US" baseline="30000">
                <a:latin typeface="+mj-lt"/>
              </a:rPr>
              <a:t>3</a:t>
            </a:r>
            <a:r>
              <a:rPr lang="en-US">
                <a:latin typeface="+mj-lt"/>
              </a:rPr>
              <a:t> = 8</a:t>
            </a:r>
          </a:p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therefore 3 bits (wires) suffice…</a:t>
            </a:r>
          </a:p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if devoted 8 wires…</a:t>
            </a:r>
          </a:p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used in SCSI disk drives, PCI enumeration</a:t>
            </a:r>
          </a:p>
        </p:txBody>
      </p:sp>
      <p:sp>
        <p:nvSpPr>
          <p:cNvPr id="47109" name="Text Box 22"/>
          <p:cNvSpPr txBox="1">
            <a:spLocks noChangeArrowheads="1"/>
          </p:cNvSpPr>
          <p:nvPr/>
        </p:nvSpPr>
        <p:spPr bwMode="auto">
          <a:xfrm>
            <a:off x="3641725" y="2133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000</a:t>
            </a:r>
          </a:p>
        </p:txBody>
      </p:sp>
      <p:sp>
        <p:nvSpPr>
          <p:cNvPr id="47110" name="Rectangle 23"/>
          <p:cNvSpPr>
            <a:spLocks noChangeArrowheads="1"/>
          </p:cNvSpPr>
          <p:nvPr/>
        </p:nvSpPr>
        <p:spPr bwMode="auto">
          <a:xfrm>
            <a:off x="5530850" y="2133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001</a:t>
            </a:r>
          </a:p>
        </p:txBody>
      </p:sp>
      <p:sp>
        <p:nvSpPr>
          <p:cNvPr id="47111" name="Rectangle 24"/>
          <p:cNvSpPr>
            <a:spLocks noChangeArrowheads="1"/>
          </p:cNvSpPr>
          <p:nvPr/>
        </p:nvSpPr>
        <p:spPr bwMode="auto">
          <a:xfrm>
            <a:off x="7893050" y="2133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07476" y="1408386"/>
            <a:ext cx="7060324" cy="2459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8414" y="1355830"/>
            <a:ext cx="4424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With binary coded device selection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7849" y="6347843"/>
            <a:ext cx="442463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With 1-hot code coded device selection</a:t>
            </a:r>
            <a:endParaRPr lang="en-US" sz="1600" i="1" dirty="0"/>
          </a:p>
        </p:txBody>
      </p:sp>
      <p:sp>
        <p:nvSpPr>
          <p:cNvPr id="12" name="Rectangle 11"/>
          <p:cNvSpPr/>
          <p:nvPr/>
        </p:nvSpPr>
        <p:spPr>
          <a:xfrm>
            <a:off x="2007476" y="4123790"/>
            <a:ext cx="7060324" cy="26380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1439007"/>
            <a:ext cx="7895492" cy="471560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Data Transmission &amp;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</a:t>
            </a:r>
            <a:r>
              <a:rPr lang="en-US" sz="4000" dirty="0" smtClean="0"/>
              <a:t> Data Transmission &amp; Storage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724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Parallel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r>
              <a:rPr lang="en-US" sz="2400" dirty="0" smtClean="0"/>
              <a:t>:          each bit of word read/written simultaneously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</a:t>
            </a:r>
            <a:r>
              <a:rPr lang="en-US" sz="2400" dirty="0" smtClean="0"/>
              <a:t>: each bit has separate signal path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Serial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Reduce costs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Simplify design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Higher speed (LVDS, skew)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Applications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USB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PCI Express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662035" y="3311225"/>
            <a:ext cx="9906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643235" y="3311225"/>
            <a:ext cx="9906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662035" y="5216225"/>
            <a:ext cx="990600" cy="990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6643235" y="5216225"/>
            <a:ext cx="990600" cy="990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652635" y="3463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5652635" y="36160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5652635" y="37684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652635" y="39208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5652635" y="40732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5652635" y="4225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652635" y="43780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5652635" y="45304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5652635" y="5749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373821" y="1864358"/>
            <a:ext cx="1198179" cy="25136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000500" y="3963333"/>
            <a:ext cx="262758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714500" y="5360276"/>
            <a:ext cx="637539" cy="84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90492" y="5749625"/>
            <a:ext cx="637539" cy="84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529921" y="1402693"/>
            <a:ext cx="45132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Low Voltage Differential Signaling</a:t>
            </a:r>
          </a:p>
        </p:txBody>
      </p:sp>
    </p:spTree>
    <p:extLst>
      <p:ext uri="{BB962C8B-B14F-4D97-AF65-F5344CB8AC3E}">
        <p14:creationId xmlns:p14="http://schemas.microsoft.com/office/powerpoint/2010/main" val="36129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Serial Data Transmission &amp; Storage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Determines rate at which bits are transmitted (“bit rate”)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“bit time”= clock period (1/bit rate) = “bit cell”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Determines start of byte (or packet)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Format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Determined by “line code”</a:t>
            </a:r>
          </a:p>
        </p:txBody>
      </p:sp>
      <p:pic>
        <p:nvPicPr>
          <p:cNvPr id="50180" name="Picture 4" descr="Fig 2-16"/>
          <p:cNvPicPr>
            <a:picLocks noChangeAspect="1" noChangeArrowheads="1"/>
          </p:cNvPicPr>
          <p:nvPr/>
        </p:nvPicPr>
        <p:blipFill>
          <a:blip r:embed="rId2"/>
          <a:srcRect t="71269" b="6638"/>
          <a:stretch>
            <a:fillRect/>
          </a:stretch>
        </p:blipFill>
        <p:spPr bwMode="auto">
          <a:xfrm>
            <a:off x="1219200" y="4572000"/>
            <a:ext cx="7162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98483" y="3090041"/>
            <a:ext cx="1145627" cy="3058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87366" y="1713186"/>
            <a:ext cx="777765" cy="323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16704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Codes for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Data </a:t>
            </a:r>
            <a:r>
              <a:rPr lang="en-US" sz="4000" dirty="0" smtClean="0"/>
              <a:t>Transmission and Storage</a:t>
            </a:r>
          </a:p>
        </p:txBody>
      </p:sp>
      <p:pic>
        <p:nvPicPr>
          <p:cNvPr id="51203" name="Picture 5" descr="Fig 2-17"/>
          <p:cNvPicPr>
            <a:picLocks noChangeAspect="1" noChangeArrowheads="1"/>
          </p:cNvPicPr>
          <p:nvPr/>
        </p:nvPicPr>
        <p:blipFill>
          <a:blip r:embed="rId3"/>
          <a:srcRect l="9222" t="35635" b="31581"/>
          <a:stretch>
            <a:fillRect/>
          </a:stretch>
        </p:blipFill>
        <p:spPr bwMode="auto">
          <a:xfrm>
            <a:off x="3919692" y="1344391"/>
            <a:ext cx="5197012" cy="265610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7" y="1143000"/>
            <a:ext cx="5313218" cy="46551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</a:pPr>
            <a:r>
              <a:rPr lang="en-US" sz="1400" dirty="0" smtClean="0"/>
              <a:t>NRZ – Non Return to Zero</a:t>
            </a:r>
          </a:p>
          <a:p>
            <a:pPr eaLnBrk="1" hangingPunct="1">
              <a:lnSpc>
                <a:spcPct val="105000"/>
              </a:lnSpc>
            </a:pPr>
            <a:r>
              <a:rPr lang="en-US" sz="1400" dirty="0" smtClean="0"/>
              <a:t>NRZI – Non Return to Zero Invert (on ones)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400" dirty="0" smtClean="0"/>
              <a:t>Transition based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400" dirty="0" smtClean="0"/>
              <a:t>Differential signaling: USB</a:t>
            </a:r>
          </a:p>
          <a:p>
            <a:pPr eaLnBrk="1" hangingPunct="1">
              <a:lnSpc>
                <a:spcPct val="105000"/>
              </a:lnSpc>
            </a:pPr>
            <a:r>
              <a:rPr lang="en-US" sz="1400" dirty="0" smtClean="0"/>
              <a:t>RZ – Return to Zero</a:t>
            </a:r>
          </a:p>
          <a:p>
            <a:pPr eaLnBrk="1" hangingPunct="1">
              <a:lnSpc>
                <a:spcPct val="105000"/>
              </a:lnSpc>
            </a:pPr>
            <a:r>
              <a:rPr lang="en-US" sz="1400" dirty="0" smtClean="0"/>
              <a:t>BPRZ – Bipolar Return to Zero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400" dirty="0" smtClean="0"/>
              <a:t>“DC balanced”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400" dirty="0" smtClean="0"/>
              <a:t>MLT-3 (100 Base T Ethernet)</a:t>
            </a:r>
          </a:p>
          <a:p>
            <a:pPr eaLnBrk="1" hangingPunct="1">
              <a:lnSpc>
                <a:spcPct val="110000"/>
              </a:lnSpc>
            </a:pPr>
            <a:r>
              <a:rPr lang="en-US" sz="1400" dirty="0" smtClean="0"/>
              <a:t>Manchester encoding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400" dirty="0" smtClean="0"/>
              <a:t>Guarantees a transition in every bit cell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400" dirty="0" smtClean="0"/>
              <a:t>Facilitates clock recovery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400" dirty="0" smtClean="0"/>
              <a:t>Requires higher bandwidth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400" dirty="0" smtClean="0"/>
              <a:t>Original coax-based 10 Mbps Ethernet</a:t>
            </a:r>
          </a:p>
          <a:p>
            <a:pPr eaLnBrk="1" hangingPunct="1">
              <a:lnSpc>
                <a:spcPct val="110000"/>
              </a:lnSpc>
            </a:pPr>
            <a:r>
              <a:rPr lang="en-US" sz="1400" dirty="0" smtClean="0"/>
              <a:t>Other techniques for DC balancing (and edge density)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400" dirty="0" smtClean="0"/>
              <a:t>m-out-of-n-codes (e.g. 8B10B): </a:t>
            </a:r>
            <a:r>
              <a:rPr lang="en-US" sz="1400" dirty="0" err="1" smtClean="0"/>
              <a:t>Gigbabit</a:t>
            </a:r>
            <a:r>
              <a:rPr lang="en-US" sz="1400" dirty="0" smtClean="0"/>
              <a:t> Ethernet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407" y="5798128"/>
            <a:ext cx="867868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/>
              <a:t>Explain NRZI </a:t>
            </a:r>
            <a:r>
              <a:rPr lang="en-US" sz="1800" dirty="0">
                <a:sym typeface="Wingdings" pitchFamily="2" charset="2"/>
              </a:rPr>
              <a:t> transition based code (disk drives store don’t store 0s/1s  but adjacent places may have different/same flux as neighbor, LVDS applications)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itchFamily="2" charset="2"/>
              </a:rPr>
              <a:t>May need/want to explain source synchronous vs. embedded clocks and clock recovery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Serial?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" y="1692275"/>
            <a:ext cx="3294063" cy="1074738"/>
            <a:chOff x="312" y="787"/>
            <a:chExt cx="2075" cy="677"/>
          </a:xfrm>
        </p:grpSpPr>
        <p:sp>
          <p:nvSpPr>
            <p:cNvPr id="5145" name="Rectangle 4"/>
            <p:cNvSpPr>
              <a:spLocks noChangeArrowheads="1"/>
            </p:cNvSpPr>
            <p:nvPr/>
          </p:nvSpPr>
          <p:spPr bwMode="auto">
            <a:xfrm>
              <a:off x="317" y="804"/>
              <a:ext cx="723" cy="6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6" name="Rectangle 5"/>
            <p:cNvSpPr>
              <a:spLocks noChangeArrowheads="1"/>
            </p:cNvSpPr>
            <p:nvPr/>
          </p:nvSpPr>
          <p:spPr bwMode="auto">
            <a:xfrm>
              <a:off x="312" y="787"/>
              <a:ext cx="700" cy="6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7" name="Rectangle 6"/>
            <p:cNvSpPr>
              <a:spLocks noChangeArrowheads="1"/>
            </p:cNvSpPr>
            <p:nvPr/>
          </p:nvSpPr>
          <p:spPr bwMode="auto">
            <a:xfrm>
              <a:off x="422" y="897"/>
              <a:ext cx="479" cy="4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Device A</a:t>
              </a:r>
            </a:p>
          </p:txBody>
        </p:sp>
        <p:sp>
          <p:nvSpPr>
            <p:cNvPr id="5148" name="Line 7"/>
            <p:cNvSpPr>
              <a:spLocks noChangeShapeType="1"/>
            </p:cNvSpPr>
            <p:nvPr/>
          </p:nvSpPr>
          <p:spPr bwMode="auto">
            <a:xfrm>
              <a:off x="1033" y="810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9" name="Line 8"/>
            <p:cNvSpPr>
              <a:spLocks noChangeShapeType="1"/>
            </p:cNvSpPr>
            <p:nvPr/>
          </p:nvSpPr>
          <p:spPr bwMode="auto">
            <a:xfrm>
              <a:off x="1033" y="880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0" name="Line 9"/>
            <p:cNvSpPr>
              <a:spLocks noChangeShapeType="1"/>
            </p:cNvSpPr>
            <p:nvPr/>
          </p:nvSpPr>
          <p:spPr bwMode="auto">
            <a:xfrm>
              <a:off x="1033" y="951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1" name="Line 10"/>
            <p:cNvSpPr>
              <a:spLocks noChangeShapeType="1"/>
            </p:cNvSpPr>
            <p:nvPr/>
          </p:nvSpPr>
          <p:spPr bwMode="auto">
            <a:xfrm>
              <a:off x="1033" y="1021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2" name="Line 11"/>
            <p:cNvSpPr>
              <a:spLocks noChangeShapeType="1"/>
            </p:cNvSpPr>
            <p:nvPr/>
          </p:nvSpPr>
          <p:spPr bwMode="auto">
            <a:xfrm>
              <a:off x="1033" y="1162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3" name="Line 12"/>
            <p:cNvSpPr>
              <a:spLocks noChangeShapeType="1"/>
            </p:cNvSpPr>
            <p:nvPr/>
          </p:nvSpPr>
          <p:spPr bwMode="auto">
            <a:xfrm>
              <a:off x="1033" y="1233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4" name="Line 13"/>
            <p:cNvSpPr>
              <a:spLocks noChangeShapeType="1"/>
            </p:cNvSpPr>
            <p:nvPr/>
          </p:nvSpPr>
          <p:spPr bwMode="auto">
            <a:xfrm>
              <a:off x="1033" y="1303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5" name="Line 14"/>
            <p:cNvSpPr>
              <a:spLocks noChangeShapeType="1"/>
            </p:cNvSpPr>
            <p:nvPr/>
          </p:nvSpPr>
          <p:spPr bwMode="auto">
            <a:xfrm>
              <a:off x="1033" y="1092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6" name="Line 15"/>
            <p:cNvSpPr>
              <a:spLocks noChangeShapeType="1"/>
            </p:cNvSpPr>
            <p:nvPr/>
          </p:nvSpPr>
          <p:spPr bwMode="auto">
            <a:xfrm>
              <a:off x="1033" y="1374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7" name="Line 16"/>
            <p:cNvSpPr>
              <a:spLocks noChangeShapeType="1"/>
            </p:cNvSpPr>
            <p:nvPr/>
          </p:nvSpPr>
          <p:spPr bwMode="auto">
            <a:xfrm>
              <a:off x="1033" y="1445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8" name="Rectangle 17"/>
            <p:cNvSpPr>
              <a:spLocks noChangeArrowheads="1"/>
            </p:cNvSpPr>
            <p:nvPr/>
          </p:nvSpPr>
          <p:spPr bwMode="auto">
            <a:xfrm>
              <a:off x="1664" y="804"/>
              <a:ext cx="723" cy="660"/>
            </a:xfrm>
            <a:prstGeom prst="rect">
              <a:avLst/>
            </a:prstGeom>
            <a:solidFill>
              <a:srgbClr val="A088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9" name="Rectangle 18"/>
            <p:cNvSpPr>
              <a:spLocks noChangeArrowheads="1"/>
            </p:cNvSpPr>
            <p:nvPr/>
          </p:nvSpPr>
          <p:spPr bwMode="auto">
            <a:xfrm>
              <a:off x="1659" y="787"/>
              <a:ext cx="700" cy="6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60" name="Rectangle 19"/>
            <p:cNvSpPr>
              <a:spLocks noChangeArrowheads="1"/>
            </p:cNvSpPr>
            <p:nvPr/>
          </p:nvSpPr>
          <p:spPr bwMode="auto">
            <a:xfrm>
              <a:off x="1769" y="897"/>
              <a:ext cx="479" cy="4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Device B</a:t>
              </a:r>
            </a:p>
          </p:txBody>
        </p:sp>
      </p:grpSp>
      <p:sp>
        <p:nvSpPr>
          <p:cNvPr id="5124" name="Rectangle 20"/>
          <p:cNvSpPr>
            <a:spLocks noChangeArrowheads="1"/>
          </p:cNvSpPr>
          <p:nvPr/>
        </p:nvSpPr>
        <p:spPr bwMode="auto">
          <a:xfrm>
            <a:off x="755650" y="2895600"/>
            <a:ext cx="2668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10 bidirectional wires at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250</a:t>
            </a:r>
            <a:r>
              <a:rPr lang="en-US" sz="1400" dirty="0">
                <a:latin typeface="+mj-lt"/>
              </a:rPr>
              <a:t>Mbps</a:t>
            </a:r>
          </a:p>
        </p:txBody>
      </p:sp>
      <p:sp>
        <p:nvSpPr>
          <p:cNvPr id="5125" name="Rectangle 21"/>
          <p:cNvSpPr>
            <a:spLocks noChangeArrowheads="1"/>
          </p:cNvSpPr>
          <p:nvPr/>
        </p:nvSpPr>
        <p:spPr bwMode="auto">
          <a:xfrm>
            <a:off x="4905375" y="2895600"/>
            <a:ext cx="370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pair unidirectional wires at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2500</a:t>
            </a:r>
            <a:r>
              <a:rPr lang="en-US" sz="1400" dirty="0">
                <a:latin typeface="+mj-lt"/>
              </a:rPr>
              <a:t>Mbps (2.5Gbps)</a:t>
            </a:r>
          </a:p>
        </p:txBody>
      </p:sp>
      <p:sp>
        <p:nvSpPr>
          <p:cNvPr id="5126" name="AutoShape 22"/>
          <p:cNvSpPr>
            <a:spLocks noChangeArrowheads="1"/>
          </p:cNvSpPr>
          <p:nvPr/>
        </p:nvSpPr>
        <p:spPr bwMode="auto">
          <a:xfrm>
            <a:off x="4029075" y="1981200"/>
            <a:ext cx="738188" cy="415925"/>
          </a:xfrm>
          <a:prstGeom prst="rightArrow">
            <a:avLst>
              <a:gd name="adj1" fmla="val 50000"/>
              <a:gd name="adj2" fmla="val 4437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pic>
        <p:nvPicPr>
          <p:cNvPr id="512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938" y="3236913"/>
            <a:ext cx="5503862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24"/>
          <p:cNvSpPr>
            <a:spLocks noChangeArrowheads="1"/>
          </p:cNvSpPr>
          <p:nvPr/>
        </p:nvSpPr>
        <p:spPr bwMode="auto">
          <a:xfrm>
            <a:off x="1643063" y="1333500"/>
            <a:ext cx="88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u="sng" dirty="0">
                <a:latin typeface="+mj-lt"/>
              </a:rPr>
              <a:t>“Parallel”</a:t>
            </a:r>
          </a:p>
        </p:txBody>
      </p:sp>
      <p:sp>
        <p:nvSpPr>
          <p:cNvPr id="5129" name="Rectangle 25"/>
          <p:cNvSpPr>
            <a:spLocks noChangeArrowheads="1"/>
          </p:cNvSpPr>
          <p:nvPr/>
        </p:nvSpPr>
        <p:spPr bwMode="auto">
          <a:xfrm>
            <a:off x="6232525" y="1333500"/>
            <a:ext cx="757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u="sng">
                <a:latin typeface="+mj-lt"/>
              </a:rPr>
              <a:t>“Serial”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983163" y="1692275"/>
            <a:ext cx="3294062" cy="1074738"/>
            <a:chOff x="3139" y="787"/>
            <a:chExt cx="2075" cy="677"/>
          </a:xfrm>
        </p:grpSpPr>
        <p:sp>
          <p:nvSpPr>
            <p:cNvPr id="5131" name="Rectangle 28"/>
            <p:cNvSpPr>
              <a:spLocks noChangeArrowheads="1"/>
            </p:cNvSpPr>
            <p:nvPr/>
          </p:nvSpPr>
          <p:spPr bwMode="auto">
            <a:xfrm>
              <a:off x="3144" y="804"/>
              <a:ext cx="723" cy="660"/>
            </a:xfrm>
            <a:prstGeom prst="rect">
              <a:avLst/>
            </a:prstGeom>
            <a:solidFill>
              <a:srgbClr val="A088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2" name="Rectangle 29"/>
            <p:cNvSpPr>
              <a:spLocks noChangeArrowheads="1"/>
            </p:cNvSpPr>
            <p:nvPr/>
          </p:nvSpPr>
          <p:spPr bwMode="auto">
            <a:xfrm>
              <a:off x="3139" y="787"/>
              <a:ext cx="700" cy="6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3" name="Rectangle 30"/>
            <p:cNvSpPr>
              <a:spLocks noChangeArrowheads="1"/>
            </p:cNvSpPr>
            <p:nvPr/>
          </p:nvSpPr>
          <p:spPr bwMode="auto">
            <a:xfrm>
              <a:off x="3249" y="897"/>
              <a:ext cx="479" cy="4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Device A</a:t>
              </a:r>
            </a:p>
          </p:txBody>
        </p:sp>
        <p:sp>
          <p:nvSpPr>
            <p:cNvPr id="5134" name="Rectangle 31"/>
            <p:cNvSpPr>
              <a:spLocks noChangeArrowheads="1"/>
            </p:cNvSpPr>
            <p:nvPr/>
          </p:nvSpPr>
          <p:spPr bwMode="auto">
            <a:xfrm>
              <a:off x="4491" y="804"/>
              <a:ext cx="723" cy="660"/>
            </a:xfrm>
            <a:prstGeom prst="rect">
              <a:avLst/>
            </a:prstGeom>
            <a:solidFill>
              <a:srgbClr val="A088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5" name="Rectangle 32"/>
            <p:cNvSpPr>
              <a:spLocks noChangeArrowheads="1"/>
            </p:cNvSpPr>
            <p:nvPr/>
          </p:nvSpPr>
          <p:spPr bwMode="auto">
            <a:xfrm>
              <a:off x="4486" y="787"/>
              <a:ext cx="700" cy="6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6" name="Rectangle 33"/>
            <p:cNvSpPr>
              <a:spLocks noChangeArrowheads="1"/>
            </p:cNvSpPr>
            <p:nvPr/>
          </p:nvSpPr>
          <p:spPr bwMode="auto">
            <a:xfrm>
              <a:off x="4596" y="897"/>
              <a:ext cx="479" cy="4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Device B</a:t>
              </a:r>
            </a:p>
          </p:txBody>
        </p:sp>
        <p:sp>
          <p:nvSpPr>
            <p:cNvPr id="5137" name="Line 34"/>
            <p:cNvSpPr>
              <a:spLocks noChangeShapeType="1"/>
            </p:cNvSpPr>
            <p:nvPr/>
          </p:nvSpPr>
          <p:spPr bwMode="auto">
            <a:xfrm>
              <a:off x="3860" y="951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8" name="Line 35"/>
            <p:cNvSpPr>
              <a:spLocks noChangeShapeType="1"/>
            </p:cNvSpPr>
            <p:nvPr/>
          </p:nvSpPr>
          <p:spPr bwMode="auto">
            <a:xfrm>
              <a:off x="3860" y="1195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9" name="Line 36"/>
            <p:cNvSpPr>
              <a:spLocks noChangeShapeType="1"/>
            </p:cNvSpPr>
            <p:nvPr/>
          </p:nvSpPr>
          <p:spPr bwMode="auto">
            <a:xfrm>
              <a:off x="3860" y="1032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0" name="Line 37"/>
            <p:cNvSpPr>
              <a:spLocks noChangeShapeType="1"/>
            </p:cNvSpPr>
            <p:nvPr/>
          </p:nvSpPr>
          <p:spPr bwMode="auto">
            <a:xfrm>
              <a:off x="3860" y="1284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1" name="Rectangle 38"/>
            <p:cNvSpPr>
              <a:spLocks noChangeArrowheads="1"/>
            </p:cNvSpPr>
            <p:nvPr/>
          </p:nvSpPr>
          <p:spPr bwMode="auto">
            <a:xfrm>
              <a:off x="4069" y="848"/>
              <a:ext cx="1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+mj-lt"/>
                </a:rPr>
                <a:t>+</a:t>
              </a:r>
            </a:p>
          </p:txBody>
        </p:sp>
        <p:sp>
          <p:nvSpPr>
            <p:cNvPr id="5142" name="Rectangle 39"/>
            <p:cNvSpPr>
              <a:spLocks noChangeArrowheads="1"/>
            </p:cNvSpPr>
            <p:nvPr/>
          </p:nvSpPr>
          <p:spPr bwMode="auto">
            <a:xfrm>
              <a:off x="4078" y="926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+mj-lt"/>
                </a:rPr>
                <a:t>-</a:t>
              </a:r>
            </a:p>
          </p:txBody>
        </p:sp>
        <p:sp>
          <p:nvSpPr>
            <p:cNvPr id="5143" name="Rectangle 40"/>
            <p:cNvSpPr>
              <a:spLocks noChangeArrowheads="1"/>
            </p:cNvSpPr>
            <p:nvPr/>
          </p:nvSpPr>
          <p:spPr bwMode="auto">
            <a:xfrm>
              <a:off x="4078" y="1094"/>
              <a:ext cx="1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+mj-lt"/>
                </a:rPr>
                <a:t>+</a:t>
              </a:r>
            </a:p>
          </p:txBody>
        </p:sp>
        <p:sp>
          <p:nvSpPr>
            <p:cNvPr id="5144" name="Rectangle 41"/>
            <p:cNvSpPr>
              <a:spLocks noChangeArrowheads="1"/>
            </p:cNvSpPr>
            <p:nvPr/>
          </p:nvSpPr>
          <p:spPr bwMode="auto">
            <a:xfrm>
              <a:off x="4087" y="1172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+mj-lt"/>
                </a:rPr>
                <a:t>-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Floating Point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981199"/>
            <a:ext cx="8048625" cy="4319437"/>
          </a:xfrm>
        </p:spPr>
        <p:txBody>
          <a:bodyPr/>
          <a:lstStyle/>
          <a:p>
            <a:pPr eaLnBrk="1" hangingPunct="1"/>
            <a:r>
              <a:rPr lang="en-US" dirty="0" smtClean="0"/>
              <a:t>Need to represent “</a:t>
            </a:r>
            <a:r>
              <a:rPr lang="en-US" dirty="0" smtClean="0">
                <a:solidFill>
                  <a:srgbClr val="FF0000"/>
                </a:solidFill>
              </a:rPr>
              <a:t>real</a:t>
            </a:r>
            <a:r>
              <a:rPr lang="en-US" dirty="0" smtClean="0"/>
              <a:t>” numbers</a:t>
            </a:r>
          </a:p>
          <a:p>
            <a:pPr eaLnBrk="1" hangingPunct="1"/>
            <a:r>
              <a:rPr lang="en-US" dirty="0" smtClean="0"/>
              <a:t>Fixed point </a:t>
            </a:r>
            <a:r>
              <a:rPr lang="en-US" dirty="0" smtClean="0">
                <a:solidFill>
                  <a:srgbClr val="FF0000"/>
                </a:solidFill>
              </a:rPr>
              <a:t>too restrictive </a:t>
            </a:r>
            <a:r>
              <a:rPr lang="en-US" dirty="0" smtClean="0"/>
              <a:t>for precision and range</a:t>
            </a:r>
          </a:p>
          <a:p>
            <a:pPr eaLnBrk="1" hangingPunct="1"/>
            <a:r>
              <a:rPr lang="en-US" dirty="0" smtClean="0"/>
              <a:t>Not unlike familiar “</a:t>
            </a:r>
            <a:r>
              <a:rPr lang="en-US" dirty="0" smtClean="0">
                <a:solidFill>
                  <a:srgbClr val="FF0000"/>
                </a:solidFill>
              </a:rPr>
              <a:t>scientific notation</a:t>
            </a:r>
            <a:r>
              <a:rPr lang="en-US" dirty="0" smtClean="0"/>
              <a:t>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4293542"/>
            <a:ext cx="25346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+ </a:t>
            </a:r>
            <a:r>
              <a:rPr lang="en-US" sz="3200" dirty="0" smtClean="0">
                <a:latin typeface="+mj-lt"/>
              </a:rPr>
              <a:t>6.022 </a:t>
            </a:r>
            <a:r>
              <a:rPr lang="en-US" sz="3200" dirty="0">
                <a:latin typeface="+mj-lt"/>
              </a:rPr>
              <a:t>x </a:t>
            </a:r>
            <a:r>
              <a:rPr lang="en-US" sz="3200" dirty="0" smtClean="0">
                <a:latin typeface="+mj-lt"/>
              </a:rPr>
              <a:t>10</a:t>
            </a:r>
            <a:r>
              <a:rPr lang="en-US" sz="3200" baseline="30000" dirty="0" smtClean="0">
                <a:latin typeface="+mj-lt"/>
              </a:rPr>
              <a:t>23</a:t>
            </a:r>
            <a:endParaRPr lang="en-US" sz="3200" baseline="30000" dirty="0">
              <a:latin typeface="+mj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23927" y="4393556"/>
            <a:ext cx="904876" cy="1428751"/>
            <a:chOff x="582" y="1407"/>
            <a:chExt cx="570" cy="9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912" y="1407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82" y="2016"/>
              <a:ext cx="4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j-lt"/>
                </a:rPr>
                <a:t>Sign</a:t>
              </a: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816" y="1680"/>
              <a:ext cx="14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828801" y="4328359"/>
            <a:ext cx="1466851" cy="1509713"/>
            <a:chOff x="1152" y="1356"/>
            <a:chExt cx="924" cy="951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248" y="2016"/>
              <a:ext cx="8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+mj-lt"/>
                </a:rPr>
                <a:t>Mantissa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152" y="1356"/>
              <a:ext cx="672" cy="3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1584" y="1728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89585" y="4325075"/>
            <a:ext cx="1370013" cy="1528763"/>
            <a:chOff x="2160" y="1344"/>
            <a:chExt cx="863" cy="963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256" y="1344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160" y="2016"/>
              <a:ext cx="8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+mj-lt"/>
                </a:rPr>
                <a:t>Exponent</a:t>
              </a: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2400" y="1680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57175" y="5781524"/>
            <a:ext cx="847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Normalized 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mantissa</a:t>
            </a:r>
            <a:r>
              <a:rPr lang="en-US" sz="2800" dirty="0">
                <a:latin typeface="+mj-lt"/>
              </a:rPr>
              <a:t> – single digit to left of decimal point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3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63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Bus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3929743" y="103391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929743" y="121171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3929743" y="1391104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3929743" y="1570492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3929743" y="1748292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3929743" y="1927679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3929743" y="210706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3929743" y="2286454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246130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260894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275816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>
            <a:off x="290580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>
            <a:off x="303915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>
            <a:off x="318679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>
            <a:off x="333601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22"/>
          <p:cNvSpPr>
            <a:spLocks noChangeShapeType="1"/>
          </p:cNvSpPr>
          <p:nvPr/>
        </p:nvSpPr>
        <p:spPr bwMode="auto">
          <a:xfrm>
            <a:off x="348365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>
            <a:off x="245178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>
            <a:off x="259941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5" name="Line 26"/>
          <p:cNvSpPr>
            <a:spLocks noChangeShapeType="1"/>
          </p:cNvSpPr>
          <p:nvPr/>
        </p:nvSpPr>
        <p:spPr bwMode="auto">
          <a:xfrm>
            <a:off x="274864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6" name="Line 27"/>
          <p:cNvSpPr>
            <a:spLocks noChangeShapeType="1"/>
          </p:cNvSpPr>
          <p:nvPr/>
        </p:nvSpPr>
        <p:spPr bwMode="auto">
          <a:xfrm>
            <a:off x="289628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7" name="Line 28"/>
          <p:cNvSpPr>
            <a:spLocks noChangeShapeType="1"/>
          </p:cNvSpPr>
          <p:nvPr/>
        </p:nvSpPr>
        <p:spPr bwMode="auto">
          <a:xfrm>
            <a:off x="302963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8" name="Line 29"/>
          <p:cNvSpPr>
            <a:spLocks noChangeShapeType="1"/>
          </p:cNvSpPr>
          <p:nvPr/>
        </p:nvSpPr>
        <p:spPr bwMode="auto">
          <a:xfrm>
            <a:off x="317726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9" name="Line 30"/>
          <p:cNvSpPr>
            <a:spLocks noChangeShapeType="1"/>
          </p:cNvSpPr>
          <p:nvPr/>
        </p:nvSpPr>
        <p:spPr bwMode="auto">
          <a:xfrm>
            <a:off x="332649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70" name="Line 31"/>
          <p:cNvSpPr>
            <a:spLocks noChangeShapeType="1"/>
          </p:cNvSpPr>
          <p:nvPr/>
        </p:nvSpPr>
        <p:spPr bwMode="auto">
          <a:xfrm>
            <a:off x="347413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rot="-5400000">
            <a:off x="3773375" y="21713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 rot="-5400000">
            <a:off x="3773375" y="198879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rot="-5400000">
            <a:off x="3773375" y="180623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36"/>
          <p:cNvSpPr>
            <a:spLocks noChangeShapeType="1"/>
          </p:cNvSpPr>
          <p:nvPr/>
        </p:nvSpPr>
        <p:spPr bwMode="auto">
          <a:xfrm rot="-5400000">
            <a:off x="3773375" y="162367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7"/>
          <p:cNvSpPr>
            <a:spLocks noChangeShapeType="1"/>
          </p:cNvSpPr>
          <p:nvPr/>
        </p:nvSpPr>
        <p:spPr bwMode="auto">
          <a:xfrm rot="-5400000">
            <a:off x="3773375" y="146174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38"/>
          <p:cNvSpPr>
            <a:spLocks noChangeShapeType="1"/>
          </p:cNvSpPr>
          <p:nvPr/>
        </p:nvSpPr>
        <p:spPr bwMode="auto">
          <a:xfrm rot="-5400000">
            <a:off x="3773375" y="127918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39"/>
          <p:cNvSpPr>
            <a:spLocks noChangeShapeType="1"/>
          </p:cNvSpPr>
          <p:nvPr/>
        </p:nvSpPr>
        <p:spPr bwMode="auto">
          <a:xfrm rot="-5400000">
            <a:off x="3773375" y="109662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40"/>
          <p:cNvSpPr>
            <a:spLocks noChangeShapeType="1"/>
          </p:cNvSpPr>
          <p:nvPr/>
        </p:nvSpPr>
        <p:spPr bwMode="auto">
          <a:xfrm rot="-5400000">
            <a:off x="3773375" y="9140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42"/>
          <p:cNvSpPr>
            <a:spLocks noChangeShapeType="1"/>
          </p:cNvSpPr>
          <p:nvPr/>
        </p:nvSpPr>
        <p:spPr bwMode="auto">
          <a:xfrm rot="-5400000">
            <a:off x="2181112" y="21602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43"/>
          <p:cNvSpPr>
            <a:spLocks noChangeShapeType="1"/>
          </p:cNvSpPr>
          <p:nvPr/>
        </p:nvSpPr>
        <p:spPr bwMode="auto">
          <a:xfrm rot="-5400000">
            <a:off x="2181112" y="197768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44"/>
          <p:cNvSpPr>
            <a:spLocks noChangeShapeType="1"/>
          </p:cNvSpPr>
          <p:nvPr/>
        </p:nvSpPr>
        <p:spPr bwMode="auto">
          <a:xfrm rot="-5400000">
            <a:off x="2181112" y="179512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45"/>
          <p:cNvSpPr>
            <a:spLocks noChangeShapeType="1"/>
          </p:cNvSpPr>
          <p:nvPr/>
        </p:nvSpPr>
        <p:spPr bwMode="auto">
          <a:xfrm rot="-5400000">
            <a:off x="2181112" y="161256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46"/>
          <p:cNvSpPr>
            <a:spLocks noChangeShapeType="1"/>
          </p:cNvSpPr>
          <p:nvPr/>
        </p:nvSpPr>
        <p:spPr bwMode="auto">
          <a:xfrm rot="-5400000">
            <a:off x="2181112" y="145063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Line 47"/>
          <p:cNvSpPr>
            <a:spLocks noChangeShapeType="1"/>
          </p:cNvSpPr>
          <p:nvPr/>
        </p:nvSpPr>
        <p:spPr bwMode="auto">
          <a:xfrm rot="-5400000">
            <a:off x="2181112" y="126807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Line 48"/>
          <p:cNvSpPr>
            <a:spLocks noChangeShapeType="1"/>
          </p:cNvSpPr>
          <p:nvPr/>
        </p:nvSpPr>
        <p:spPr bwMode="auto">
          <a:xfrm rot="-5400000">
            <a:off x="2181112" y="108551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49"/>
          <p:cNvSpPr>
            <a:spLocks noChangeShapeType="1"/>
          </p:cNvSpPr>
          <p:nvPr/>
        </p:nvSpPr>
        <p:spPr bwMode="auto">
          <a:xfrm rot="-5400000">
            <a:off x="2181112" y="9029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Rectangle 50"/>
          <p:cNvSpPr>
            <a:spLocks noChangeArrowheads="1"/>
          </p:cNvSpPr>
          <p:nvPr/>
        </p:nvSpPr>
        <p:spPr bwMode="auto">
          <a:xfrm>
            <a:off x="2293031" y="957717"/>
            <a:ext cx="1343025" cy="1471612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Device A</a:t>
            </a:r>
          </a:p>
        </p:txBody>
      </p:sp>
      <p:sp>
        <p:nvSpPr>
          <p:cNvPr id="6188" name="Line 53"/>
          <p:cNvSpPr>
            <a:spLocks noChangeShapeType="1"/>
          </p:cNvSpPr>
          <p:nvPr/>
        </p:nvSpPr>
        <p:spPr bwMode="auto">
          <a:xfrm>
            <a:off x="574743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54"/>
          <p:cNvSpPr>
            <a:spLocks noChangeShapeType="1"/>
          </p:cNvSpPr>
          <p:nvPr/>
        </p:nvSpPr>
        <p:spPr bwMode="auto">
          <a:xfrm>
            <a:off x="589506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55"/>
          <p:cNvSpPr>
            <a:spLocks noChangeShapeType="1"/>
          </p:cNvSpPr>
          <p:nvPr/>
        </p:nvSpPr>
        <p:spPr bwMode="auto">
          <a:xfrm>
            <a:off x="604429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Line 56"/>
          <p:cNvSpPr>
            <a:spLocks noChangeShapeType="1"/>
          </p:cNvSpPr>
          <p:nvPr/>
        </p:nvSpPr>
        <p:spPr bwMode="auto">
          <a:xfrm>
            <a:off x="619193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57"/>
          <p:cNvSpPr>
            <a:spLocks noChangeShapeType="1"/>
          </p:cNvSpPr>
          <p:nvPr/>
        </p:nvSpPr>
        <p:spPr bwMode="auto">
          <a:xfrm>
            <a:off x="632528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58"/>
          <p:cNvSpPr>
            <a:spLocks noChangeShapeType="1"/>
          </p:cNvSpPr>
          <p:nvPr/>
        </p:nvSpPr>
        <p:spPr bwMode="auto">
          <a:xfrm>
            <a:off x="647291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59"/>
          <p:cNvSpPr>
            <a:spLocks noChangeShapeType="1"/>
          </p:cNvSpPr>
          <p:nvPr/>
        </p:nvSpPr>
        <p:spPr bwMode="auto">
          <a:xfrm>
            <a:off x="662214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60"/>
          <p:cNvSpPr>
            <a:spLocks noChangeShapeType="1"/>
          </p:cNvSpPr>
          <p:nvPr/>
        </p:nvSpPr>
        <p:spPr bwMode="auto">
          <a:xfrm>
            <a:off x="676978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62"/>
          <p:cNvSpPr>
            <a:spLocks noChangeShapeType="1"/>
          </p:cNvSpPr>
          <p:nvPr/>
        </p:nvSpPr>
        <p:spPr bwMode="auto">
          <a:xfrm>
            <a:off x="573790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97" name="Line 63"/>
          <p:cNvSpPr>
            <a:spLocks noChangeShapeType="1"/>
          </p:cNvSpPr>
          <p:nvPr/>
        </p:nvSpPr>
        <p:spPr bwMode="auto">
          <a:xfrm>
            <a:off x="588554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98" name="Line 64"/>
          <p:cNvSpPr>
            <a:spLocks noChangeShapeType="1"/>
          </p:cNvSpPr>
          <p:nvPr/>
        </p:nvSpPr>
        <p:spPr bwMode="auto">
          <a:xfrm>
            <a:off x="603476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99" name="Line 65"/>
          <p:cNvSpPr>
            <a:spLocks noChangeShapeType="1"/>
          </p:cNvSpPr>
          <p:nvPr/>
        </p:nvSpPr>
        <p:spPr bwMode="auto">
          <a:xfrm>
            <a:off x="618240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0" name="Line 66"/>
          <p:cNvSpPr>
            <a:spLocks noChangeShapeType="1"/>
          </p:cNvSpPr>
          <p:nvPr/>
        </p:nvSpPr>
        <p:spPr bwMode="auto">
          <a:xfrm>
            <a:off x="631575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1" name="Line 67"/>
          <p:cNvSpPr>
            <a:spLocks noChangeShapeType="1"/>
          </p:cNvSpPr>
          <p:nvPr/>
        </p:nvSpPr>
        <p:spPr bwMode="auto">
          <a:xfrm>
            <a:off x="646339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2" name="Line 68"/>
          <p:cNvSpPr>
            <a:spLocks noChangeShapeType="1"/>
          </p:cNvSpPr>
          <p:nvPr/>
        </p:nvSpPr>
        <p:spPr bwMode="auto">
          <a:xfrm>
            <a:off x="661261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3" name="Line 69"/>
          <p:cNvSpPr>
            <a:spLocks noChangeShapeType="1"/>
          </p:cNvSpPr>
          <p:nvPr/>
        </p:nvSpPr>
        <p:spPr bwMode="auto">
          <a:xfrm>
            <a:off x="676025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4" name="Line 71"/>
          <p:cNvSpPr>
            <a:spLocks noChangeShapeType="1"/>
          </p:cNvSpPr>
          <p:nvPr/>
        </p:nvSpPr>
        <p:spPr bwMode="auto">
          <a:xfrm rot="-5400000">
            <a:off x="7059500" y="21713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Line 72"/>
          <p:cNvSpPr>
            <a:spLocks noChangeShapeType="1"/>
          </p:cNvSpPr>
          <p:nvPr/>
        </p:nvSpPr>
        <p:spPr bwMode="auto">
          <a:xfrm rot="-5400000">
            <a:off x="7059500" y="198879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Line 73"/>
          <p:cNvSpPr>
            <a:spLocks noChangeShapeType="1"/>
          </p:cNvSpPr>
          <p:nvPr/>
        </p:nvSpPr>
        <p:spPr bwMode="auto">
          <a:xfrm rot="-5400000">
            <a:off x="7059500" y="180623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Line 74"/>
          <p:cNvSpPr>
            <a:spLocks noChangeShapeType="1"/>
          </p:cNvSpPr>
          <p:nvPr/>
        </p:nvSpPr>
        <p:spPr bwMode="auto">
          <a:xfrm rot="-5400000">
            <a:off x="7059500" y="162367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Line 75"/>
          <p:cNvSpPr>
            <a:spLocks noChangeShapeType="1"/>
          </p:cNvSpPr>
          <p:nvPr/>
        </p:nvSpPr>
        <p:spPr bwMode="auto">
          <a:xfrm rot="-5400000">
            <a:off x="7059500" y="146174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Line 76"/>
          <p:cNvSpPr>
            <a:spLocks noChangeShapeType="1"/>
          </p:cNvSpPr>
          <p:nvPr/>
        </p:nvSpPr>
        <p:spPr bwMode="auto">
          <a:xfrm rot="-5400000">
            <a:off x="7059500" y="127918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Line 77"/>
          <p:cNvSpPr>
            <a:spLocks noChangeShapeType="1"/>
          </p:cNvSpPr>
          <p:nvPr/>
        </p:nvSpPr>
        <p:spPr bwMode="auto">
          <a:xfrm rot="-5400000">
            <a:off x="7059500" y="109662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1" name="Line 78"/>
          <p:cNvSpPr>
            <a:spLocks noChangeShapeType="1"/>
          </p:cNvSpPr>
          <p:nvPr/>
        </p:nvSpPr>
        <p:spPr bwMode="auto">
          <a:xfrm rot="-5400000">
            <a:off x="7059500" y="9140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2" name="Line 80"/>
          <p:cNvSpPr>
            <a:spLocks noChangeShapeType="1"/>
          </p:cNvSpPr>
          <p:nvPr/>
        </p:nvSpPr>
        <p:spPr bwMode="auto">
          <a:xfrm rot="-5400000">
            <a:off x="5467237" y="21602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3" name="Line 81"/>
          <p:cNvSpPr>
            <a:spLocks noChangeShapeType="1"/>
          </p:cNvSpPr>
          <p:nvPr/>
        </p:nvSpPr>
        <p:spPr bwMode="auto">
          <a:xfrm rot="-5400000">
            <a:off x="5467237" y="197768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82"/>
          <p:cNvSpPr>
            <a:spLocks noChangeShapeType="1"/>
          </p:cNvSpPr>
          <p:nvPr/>
        </p:nvSpPr>
        <p:spPr bwMode="auto">
          <a:xfrm rot="-5400000">
            <a:off x="5467237" y="179512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Line 83"/>
          <p:cNvSpPr>
            <a:spLocks noChangeShapeType="1"/>
          </p:cNvSpPr>
          <p:nvPr/>
        </p:nvSpPr>
        <p:spPr bwMode="auto">
          <a:xfrm rot="-5400000">
            <a:off x="5467237" y="161256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6" name="Line 84"/>
          <p:cNvSpPr>
            <a:spLocks noChangeShapeType="1"/>
          </p:cNvSpPr>
          <p:nvPr/>
        </p:nvSpPr>
        <p:spPr bwMode="auto">
          <a:xfrm rot="-5400000">
            <a:off x="5467237" y="145063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Line 85"/>
          <p:cNvSpPr>
            <a:spLocks noChangeShapeType="1"/>
          </p:cNvSpPr>
          <p:nvPr/>
        </p:nvSpPr>
        <p:spPr bwMode="auto">
          <a:xfrm rot="-5400000">
            <a:off x="5467237" y="126807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8" name="Line 86"/>
          <p:cNvSpPr>
            <a:spLocks noChangeShapeType="1"/>
          </p:cNvSpPr>
          <p:nvPr/>
        </p:nvSpPr>
        <p:spPr bwMode="auto">
          <a:xfrm rot="-5400000">
            <a:off x="5467237" y="108551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9" name="Line 87"/>
          <p:cNvSpPr>
            <a:spLocks noChangeShapeType="1"/>
          </p:cNvSpPr>
          <p:nvPr/>
        </p:nvSpPr>
        <p:spPr bwMode="auto">
          <a:xfrm rot="-5400000">
            <a:off x="5467237" y="9029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0" name="Rectangle 88"/>
          <p:cNvSpPr>
            <a:spLocks noChangeArrowheads="1"/>
          </p:cNvSpPr>
          <p:nvPr/>
        </p:nvSpPr>
        <p:spPr bwMode="auto">
          <a:xfrm>
            <a:off x="5579156" y="957717"/>
            <a:ext cx="1343025" cy="1471612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Device B</a:t>
            </a:r>
          </a:p>
        </p:txBody>
      </p:sp>
      <p:sp>
        <p:nvSpPr>
          <p:cNvPr id="6221" name="Line 91"/>
          <p:cNvSpPr>
            <a:spLocks noChangeShapeType="1"/>
          </p:cNvSpPr>
          <p:nvPr/>
        </p:nvSpPr>
        <p:spPr bwMode="auto">
          <a:xfrm>
            <a:off x="5491843" y="3607254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2" name="Line 92"/>
          <p:cNvSpPr>
            <a:spLocks noChangeShapeType="1"/>
          </p:cNvSpPr>
          <p:nvPr/>
        </p:nvSpPr>
        <p:spPr bwMode="auto">
          <a:xfrm>
            <a:off x="7549243" y="3607254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3" name="Line 94"/>
          <p:cNvSpPr>
            <a:spLocks noChangeShapeType="1"/>
          </p:cNvSpPr>
          <p:nvPr/>
        </p:nvSpPr>
        <p:spPr bwMode="auto">
          <a:xfrm>
            <a:off x="6479268" y="3988254"/>
            <a:ext cx="16033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24" name="Line 95"/>
          <p:cNvSpPr>
            <a:spLocks noChangeShapeType="1"/>
          </p:cNvSpPr>
          <p:nvPr/>
        </p:nvSpPr>
        <p:spPr bwMode="auto">
          <a:xfrm>
            <a:off x="5034643" y="4445454"/>
            <a:ext cx="122713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5" name="Line 96"/>
          <p:cNvSpPr>
            <a:spLocks noChangeShapeType="1"/>
          </p:cNvSpPr>
          <p:nvPr/>
        </p:nvSpPr>
        <p:spPr bwMode="auto">
          <a:xfrm flipH="1">
            <a:off x="6253843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6" name="Line 97"/>
          <p:cNvSpPr>
            <a:spLocks noChangeShapeType="1"/>
          </p:cNvSpPr>
          <p:nvPr/>
        </p:nvSpPr>
        <p:spPr bwMode="auto">
          <a:xfrm rot="10800000">
            <a:off x="8314418" y="4445454"/>
            <a:ext cx="758825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27" name="Line 98"/>
          <p:cNvSpPr>
            <a:spLocks noChangeShapeType="1"/>
          </p:cNvSpPr>
          <p:nvPr/>
        </p:nvSpPr>
        <p:spPr bwMode="auto">
          <a:xfrm rot="10800000">
            <a:off x="8082643" y="3988254"/>
            <a:ext cx="225425" cy="454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28" name="Line 100"/>
          <p:cNvSpPr>
            <a:spLocks noChangeShapeType="1"/>
          </p:cNvSpPr>
          <p:nvPr/>
        </p:nvSpPr>
        <p:spPr bwMode="auto">
          <a:xfrm>
            <a:off x="6568168" y="443751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9" name="Line 101"/>
          <p:cNvSpPr>
            <a:spLocks noChangeShapeType="1"/>
          </p:cNvSpPr>
          <p:nvPr/>
        </p:nvSpPr>
        <p:spPr bwMode="auto">
          <a:xfrm>
            <a:off x="5945868" y="444227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0" name="Line 102"/>
          <p:cNvSpPr>
            <a:spLocks noChangeShapeType="1"/>
          </p:cNvSpPr>
          <p:nvPr/>
        </p:nvSpPr>
        <p:spPr bwMode="auto">
          <a:xfrm flipH="1">
            <a:off x="5602968" y="4705804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1" name="Line 103"/>
          <p:cNvSpPr>
            <a:spLocks noChangeShapeType="1"/>
          </p:cNvSpPr>
          <p:nvPr/>
        </p:nvSpPr>
        <p:spPr bwMode="auto">
          <a:xfrm flipH="1">
            <a:off x="6580868" y="4694692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2" name="Line 108"/>
          <p:cNvSpPr>
            <a:spLocks noChangeShapeType="1"/>
          </p:cNvSpPr>
          <p:nvPr/>
        </p:nvSpPr>
        <p:spPr bwMode="auto">
          <a:xfrm flipV="1">
            <a:off x="6406243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3" name="Line 109"/>
          <p:cNvSpPr>
            <a:spLocks noChangeShapeType="1"/>
          </p:cNvSpPr>
          <p:nvPr/>
        </p:nvSpPr>
        <p:spPr bwMode="auto">
          <a:xfrm flipH="1" flipV="1">
            <a:off x="6260193" y="444545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4" name="Line 111"/>
          <p:cNvSpPr>
            <a:spLocks noChangeShapeType="1"/>
          </p:cNvSpPr>
          <p:nvPr/>
        </p:nvSpPr>
        <p:spPr bwMode="auto">
          <a:xfrm flipH="1">
            <a:off x="6101443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5" name="Line 112"/>
          <p:cNvSpPr>
            <a:spLocks noChangeShapeType="1"/>
          </p:cNvSpPr>
          <p:nvPr/>
        </p:nvSpPr>
        <p:spPr bwMode="auto">
          <a:xfrm>
            <a:off x="6323693" y="398825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6" name="Line 115"/>
          <p:cNvSpPr>
            <a:spLocks noChangeShapeType="1"/>
          </p:cNvSpPr>
          <p:nvPr/>
        </p:nvSpPr>
        <p:spPr bwMode="auto">
          <a:xfrm>
            <a:off x="8231868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37" name="Line 116"/>
          <p:cNvSpPr>
            <a:spLocks noChangeShapeType="1"/>
          </p:cNvSpPr>
          <p:nvPr/>
        </p:nvSpPr>
        <p:spPr bwMode="auto">
          <a:xfrm flipH="1">
            <a:off x="8085818" y="398825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38" name="Line 118"/>
          <p:cNvSpPr>
            <a:spLocks noChangeShapeType="1"/>
          </p:cNvSpPr>
          <p:nvPr/>
        </p:nvSpPr>
        <p:spPr bwMode="auto">
          <a:xfrm flipH="1" flipV="1">
            <a:off x="7927068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39" name="Line 119"/>
          <p:cNvSpPr>
            <a:spLocks noChangeShapeType="1"/>
          </p:cNvSpPr>
          <p:nvPr/>
        </p:nvSpPr>
        <p:spPr bwMode="auto">
          <a:xfrm flipV="1">
            <a:off x="8149318" y="444545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1" name="Line 123"/>
          <p:cNvSpPr>
            <a:spLocks noChangeShapeType="1"/>
          </p:cNvSpPr>
          <p:nvPr/>
        </p:nvSpPr>
        <p:spPr bwMode="auto">
          <a:xfrm>
            <a:off x="3929743" y="103391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2" name="Line 124"/>
          <p:cNvSpPr>
            <a:spLocks noChangeShapeType="1"/>
          </p:cNvSpPr>
          <p:nvPr/>
        </p:nvSpPr>
        <p:spPr bwMode="auto">
          <a:xfrm>
            <a:off x="3929743" y="1211717"/>
            <a:ext cx="1244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3" name="Line 125"/>
          <p:cNvSpPr>
            <a:spLocks noChangeShapeType="1"/>
          </p:cNvSpPr>
          <p:nvPr/>
        </p:nvSpPr>
        <p:spPr bwMode="auto">
          <a:xfrm>
            <a:off x="3929743" y="1391104"/>
            <a:ext cx="12827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4" name="Line 126"/>
          <p:cNvSpPr>
            <a:spLocks noChangeShapeType="1"/>
          </p:cNvSpPr>
          <p:nvPr/>
        </p:nvSpPr>
        <p:spPr bwMode="auto">
          <a:xfrm>
            <a:off x="3929743" y="1570492"/>
            <a:ext cx="12827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5" name="Line 127"/>
          <p:cNvSpPr>
            <a:spLocks noChangeShapeType="1"/>
          </p:cNvSpPr>
          <p:nvPr/>
        </p:nvSpPr>
        <p:spPr bwMode="auto">
          <a:xfrm>
            <a:off x="3929743" y="1748292"/>
            <a:ext cx="12477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6" name="Line 128"/>
          <p:cNvSpPr>
            <a:spLocks noChangeShapeType="1"/>
          </p:cNvSpPr>
          <p:nvPr/>
        </p:nvSpPr>
        <p:spPr bwMode="auto">
          <a:xfrm>
            <a:off x="3929743" y="1927679"/>
            <a:ext cx="13081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7" name="Line 129"/>
          <p:cNvSpPr>
            <a:spLocks noChangeShapeType="1"/>
          </p:cNvSpPr>
          <p:nvPr/>
        </p:nvSpPr>
        <p:spPr bwMode="auto">
          <a:xfrm>
            <a:off x="3929743" y="2107067"/>
            <a:ext cx="13239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8" name="Line 130"/>
          <p:cNvSpPr>
            <a:spLocks noChangeShapeType="1"/>
          </p:cNvSpPr>
          <p:nvPr/>
        </p:nvSpPr>
        <p:spPr bwMode="auto">
          <a:xfrm>
            <a:off x="3929743" y="2286454"/>
            <a:ext cx="13112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9" name="Line 133"/>
          <p:cNvSpPr>
            <a:spLocks noChangeShapeType="1"/>
          </p:cNvSpPr>
          <p:nvPr/>
        </p:nvSpPr>
        <p:spPr bwMode="auto">
          <a:xfrm>
            <a:off x="6411006" y="443751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0" name="Line 134"/>
          <p:cNvSpPr>
            <a:spLocks noChangeShapeType="1"/>
          </p:cNvSpPr>
          <p:nvPr/>
        </p:nvSpPr>
        <p:spPr bwMode="auto">
          <a:xfrm>
            <a:off x="6112556" y="444227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1" name="Line 135"/>
          <p:cNvSpPr>
            <a:spLocks noChangeShapeType="1"/>
          </p:cNvSpPr>
          <p:nvPr/>
        </p:nvSpPr>
        <p:spPr bwMode="auto">
          <a:xfrm flipH="1">
            <a:off x="5947456" y="4705804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2" name="Line 136"/>
          <p:cNvSpPr>
            <a:spLocks noChangeShapeType="1"/>
          </p:cNvSpPr>
          <p:nvPr/>
        </p:nvSpPr>
        <p:spPr bwMode="auto">
          <a:xfrm flipH="1">
            <a:off x="6417356" y="4694692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3" name="Line 138"/>
          <p:cNvSpPr>
            <a:spLocks noChangeShapeType="1"/>
          </p:cNvSpPr>
          <p:nvPr/>
        </p:nvSpPr>
        <p:spPr bwMode="auto">
          <a:xfrm>
            <a:off x="5306106" y="905329"/>
            <a:ext cx="0" cy="155892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54" name="Line 139"/>
          <p:cNvSpPr>
            <a:spLocks noChangeShapeType="1"/>
          </p:cNvSpPr>
          <p:nvPr/>
        </p:nvSpPr>
        <p:spPr bwMode="auto">
          <a:xfrm flipH="1">
            <a:off x="5312456" y="2454729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5" name="Line 140"/>
          <p:cNvSpPr>
            <a:spLocks noChangeShapeType="1"/>
          </p:cNvSpPr>
          <p:nvPr/>
        </p:nvSpPr>
        <p:spPr bwMode="auto">
          <a:xfrm>
            <a:off x="5158468" y="892629"/>
            <a:ext cx="0" cy="156527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56" name="Line 141"/>
          <p:cNvSpPr>
            <a:spLocks noChangeShapeType="1"/>
          </p:cNvSpPr>
          <p:nvPr/>
        </p:nvSpPr>
        <p:spPr bwMode="auto">
          <a:xfrm flipH="1">
            <a:off x="4980668" y="2442029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259443" y="3002417"/>
            <a:ext cx="1042988" cy="173037"/>
            <a:chOff x="1376" y="2606"/>
            <a:chExt cx="657" cy="109"/>
          </a:xfrm>
        </p:grpSpPr>
        <p:grpSp>
          <p:nvGrpSpPr>
            <p:cNvPr id="3" name="Group 144"/>
            <p:cNvGrpSpPr>
              <a:grpSpLocks/>
            </p:cNvGrpSpPr>
            <p:nvPr/>
          </p:nvGrpSpPr>
          <p:grpSpPr bwMode="auto">
            <a:xfrm>
              <a:off x="1376" y="2606"/>
              <a:ext cx="219" cy="109"/>
              <a:chOff x="1376" y="2606"/>
              <a:chExt cx="219" cy="109"/>
            </a:xfrm>
          </p:grpSpPr>
          <p:sp>
            <p:nvSpPr>
              <p:cNvPr id="6323" name="Line 145"/>
              <p:cNvSpPr>
                <a:spLocks noChangeShapeType="1"/>
              </p:cNvSpPr>
              <p:nvPr/>
            </p:nvSpPr>
            <p:spPr bwMode="auto">
              <a:xfrm>
                <a:off x="137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4" name="Line 146"/>
              <p:cNvSpPr>
                <a:spLocks noChangeShapeType="1"/>
              </p:cNvSpPr>
              <p:nvPr/>
            </p:nvSpPr>
            <p:spPr bwMode="auto">
              <a:xfrm>
                <a:off x="148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5" name="Line 147"/>
              <p:cNvSpPr>
                <a:spLocks noChangeShapeType="1"/>
              </p:cNvSpPr>
              <p:nvPr/>
            </p:nvSpPr>
            <p:spPr bwMode="auto">
              <a:xfrm rot="-5400000">
                <a:off x="1430" y="2552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6" name="Line 148"/>
              <p:cNvSpPr>
                <a:spLocks noChangeShapeType="1"/>
              </p:cNvSpPr>
              <p:nvPr/>
            </p:nvSpPr>
            <p:spPr bwMode="auto">
              <a:xfrm rot="-5400000">
                <a:off x="1542" y="2660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4" name="Group 149"/>
            <p:cNvGrpSpPr>
              <a:grpSpLocks/>
            </p:cNvGrpSpPr>
            <p:nvPr/>
          </p:nvGrpSpPr>
          <p:grpSpPr bwMode="auto">
            <a:xfrm>
              <a:off x="1596" y="2606"/>
              <a:ext cx="219" cy="109"/>
              <a:chOff x="1376" y="2606"/>
              <a:chExt cx="219" cy="109"/>
            </a:xfrm>
          </p:grpSpPr>
          <p:sp>
            <p:nvSpPr>
              <p:cNvPr id="6319" name="Line 150"/>
              <p:cNvSpPr>
                <a:spLocks noChangeShapeType="1"/>
              </p:cNvSpPr>
              <p:nvPr/>
            </p:nvSpPr>
            <p:spPr bwMode="auto">
              <a:xfrm>
                <a:off x="137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0" name="Line 151"/>
              <p:cNvSpPr>
                <a:spLocks noChangeShapeType="1"/>
              </p:cNvSpPr>
              <p:nvPr/>
            </p:nvSpPr>
            <p:spPr bwMode="auto">
              <a:xfrm>
                <a:off x="148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1" name="Line 152"/>
              <p:cNvSpPr>
                <a:spLocks noChangeShapeType="1"/>
              </p:cNvSpPr>
              <p:nvPr/>
            </p:nvSpPr>
            <p:spPr bwMode="auto">
              <a:xfrm rot="-5400000">
                <a:off x="1430" y="2552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2" name="Line 153"/>
              <p:cNvSpPr>
                <a:spLocks noChangeShapeType="1"/>
              </p:cNvSpPr>
              <p:nvPr/>
            </p:nvSpPr>
            <p:spPr bwMode="auto">
              <a:xfrm rot="-5400000">
                <a:off x="1542" y="2660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154"/>
            <p:cNvGrpSpPr>
              <a:grpSpLocks/>
            </p:cNvGrpSpPr>
            <p:nvPr/>
          </p:nvGrpSpPr>
          <p:grpSpPr bwMode="auto">
            <a:xfrm>
              <a:off x="1814" y="2606"/>
              <a:ext cx="219" cy="109"/>
              <a:chOff x="1376" y="2606"/>
              <a:chExt cx="219" cy="109"/>
            </a:xfrm>
          </p:grpSpPr>
          <p:sp>
            <p:nvSpPr>
              <p:cNvPr id="6315" name="Line 155"/>
              <p:cNvSpPr>
                <a:spLocks noChangeShapeType="1"/>
              </p:cNvSpPr>
              <p:nvPr/>
            </p:nvSpPr>
            <p:spPr bwMode="auto">
              <a:xfrm>
                <a:off x="137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16" name="Line 156"/>
              <p:cNvSpPr>
                <a:spLocks noChangeShapeType="1"/>
              </p:cNvSpPr>
              <p:nvPr/>
            </p:nvSpPr>
            <p:spPr bwMode="auto">
              <a:xfrm>
                <a:off x="148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17" name="Line 157"/>
              <p:cNvSpPr>
                <a:spLocks noChangeShapeType="1"/>
              </p:cNvSpPr>
              <p:nvPr/>
            </p:nvSpPr>
            <p:spPr bwMode="auto">
              <a:xfrm rot="-5400000">
                <a:off x="1430" y="2552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18" name="Line 158"/>
              <p:cNvSpPr>
                <a:spLocks noChangeShapeType="1"/>
              </p:cNvSpPr>
              <p:nvPr/>
            </p:nvSpPr>
            <p:spPr bwMode="auto">
              <a:xfrm rot="-5400000">
                <a:off x="1542" y="2660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6258" name="Line 162"/>
          <p:cNvSpPr>
            <a:spLocks noChangeShapeType="1"/>
          </p:cNvSpPr>
          <p:nvPr/>
        </p:nvSpPr>
        <p:spPr bwMode="auto">
          <a:xfrm rot="-5400000">
            <a:off x="2256518" y="3118305"/>
            <a:ext cx="3905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9" name="Line 163"/>
          <p:cNvSpPr>
            <a:spLocks noChangeShapeType="1"/>
          </p:cNvSpPr>
          <p:nvPr/>
        </p:nvSpPr>
        <p:spPr bwMode="auto">
          <a:xfrm rot="-5400000">
            <a:off x="5559312" y="3131798"/>
            <a:ext cx="3635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0" name="AutoShape 164"/>
          <p:cNvSpPr>
            <a:spLocks noChangeArrowheads="1"/>
          </p:cNvSpPr>
          <p:nvPr/>
        </p:nvSpPr>
        <p:spPr bwMode="auto">
          <a:xfrm>
            <a:off x="5656943" y="2772229"/>
            <a:ext cx="166688" cy="177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261" name="AutoShape 165"/>
          <p:cNvSpPr>
            <a:spLocks noChangeArrowheads="1"/>
          </p:cNvSpPr>
          <p:nvPr/>
        </p:nvSpPr>
        <p:spPr bwMode="auto">
          <a:xfrm>
            <a:off x="2370818" y="2772229"/>
            <a:ext cx="166688" cy="177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6" name="Group 166"/>
          <p:cNvGrpSpPr>
            <a:grpSpLocks/>
          </p:cNvGrpSpPr>
          <p:nvPr/>
        </p:nvGrpSpPr>
        <p:grpSpPr bwMode="auto">
          <a:xfrm>
            <a:off x="5945868" y="4585154"/>
            <a:ext cx="2654300" cy="460375"/>
            <a:chOff x="3742" y="2400"/>
            <a:chExt cx="1672" cy="290"/>
          </a:xfrm>
        </p:grpSpPr>
        <p:grpSp>
          <p:nvGrpSpPr>
            <p:cNvPr id="7" name="Group 167"/>
            <p:cNvGrpSpPr>
              <a:grpSpLocks/>
            </p:cNvGrpSpPr>
            <p:nvPr/>
          </p:nvGrpSpPr>
          <p:grpSpPr bwMode="auto">
            <a:xfrm>
              <a:off x="3742" y="2400"/>
              <a:ext cx="531" cy="290"/>
              <a:chOff x="3742" y="2400"/>
              <a:chExt cx="531" cy="290"/>
            </a:xfrm>
          </p:grpSpPr>
          <p:grpSp>
            <p:nvGrpSpPr>
              <p:cNvPr id="8" name="Group 168"/>
              <p:cNvGrpSpPr>
                <a:grpSpLocks/>
              </p:cNvGrpSpPr>
              <p:nvPr/>
            </p:nvGrpSpPr>
            <p:grpSpPr bwMode="auto">
              <a:xfrm>
                <a:off x="4037" y="2402"/>
                <a:ext cx="236" cy="288"/>
                <a:chOff x="3940" y="2400"/>
                <a:chExt cx="236" cy="288"/>
              </a:xfrm>
            </p:grpSpPr>
            <p:sp>
              <p:nvSpPr>
                <p:cNvPr id="6310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4032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11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3940" y="268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71"/>
              <p:cNvGrpSpPr>
                <a:grpSpLocks/>
              </p:cNvGrpSpPr>
              <p:nvPr/>
            </p:nvGrpSpPr>
            <p:grpSpPr bwMode="auto">
              <a:xfrm>
                <a:off x="3742" y="2400"/>
                <a:ext cx="238" cy="288"/>
                <a:chOff x="3840" y="2400"/>
                <a:chExt cx="238" cy="288"/>
              </a:xfrm>
            </p:grpSpPr>
            <p:sp>
              <p:nvSpPr>
                <p:cNvPr id="6308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3840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9" name="Line 173"/>
                <p:cNvSpPr>
                  <a:spLocks noChangeShapeType="1"/>
                </p:cNvSpPr>
                <p:nvPr/>
              </p:nvSpPr>
              <p:spPr bwMode="auto">
                <a:xfrm>
                  <a:off x="3980" y="2400"/>
                  <a:ext cx="98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174"/>
            <p:cNvGrpSpPr>
              <a:grpSpLocks/>
            </p:cNvGrpSpPr>
            <p:nvPr/>
          </p:nvGrpSpPr>
          <p:grpSpPr bwMode="auto">
            <a:xfrm>
              <a:off x="4894" y="2400"/>
              <a:ext cx="520" cy="288"/>
              <a:chOff x="4894" y="2400"/>
              <a:chExt cx="520" cy="288"/>
            </a:xfrm>
          </p:grpSpPr>
          <p:grpSp>
            <p:nvGrpSpPr>
              <p:cNvPr id="11" name="Group 175"/>
              <p:cNvGrpSpPr>
                <a:grpSpLocks/>
              </p:cNvGrpSpPr>
              <p:nvPr/>
            </p:nvGrpSpPr>
            <p:grpSpPr bwMode="auto">
              <a:xfrm flipV="1">
                <a:off x="5178" y="2400"/>
                <a:ext cx="236" cy="288"/>
                <a:chOff x="3940" y="2400"/>
                <a:chExt cx="236" cy="288"/>
              </a:xfrm>
            </p:grpSpPr>
            <p:sp>
              <p:nvSpPr>
                <p:cNvPr id="630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032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5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3940" y="268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8"/>
              <p:cNvGrpSpPr>
                <a:grpSpLocks/>
              </p:cNvGrpSpPr>
              <p:nvPr/>
            </p:nvGrpSpPr>
            <p:grpSpPr bwMode="auto">
              <a:xfrm flipV="1">
                <a:off x="4894" y="2400"/>
                <a:ext cx="238" cy="288"/>
                <a:chOff x="3840" y="2400"/>
                <a:chExt cx="238" cy="288"/>
              </a:xfrm>
            </p:grpSpPr>
            <p:sp>
              <p:nvSpPr>
                <p:cNvPr id="6302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3840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3" name="Line 180"/>
                <p:cNvSpPr>
                  <a:spLocks noChangeShapeType="1"/>
                </p:cNvSpPr>
                <p:nvPr/>
              </p:nvSpPr>
              <p:spPr bwMode="auto">
                <a:xfrm>
                  <a:off x="3980" y="2400"/>
                  <a:ext cx="98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63" name="Rectangle 184"/>
          <p:cNvSpPr>
            <a:spLocks noChangeArrowheads="1"/>
          </p:cNvSpPr>
          <p:nvPr/>
        </p:nvSpPr>
        <p:spPr bwMode="auto">
          <a:xfrm>
            <a:off x="5003473" y="3474622"/>
            <a:ext cx="4038600" cy="2017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4" name="Line 186"/>
          <p:cNvSpPr>
            <a:spLocks noChangeShapeType="1"/>
          </p:cNvSpPr>
          <p:nvPr/>
        </p:nvSpPr>
        <p:spPr bwMode="auto">
          <a:xfrm>
            <a:off x="5491843" y="360725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5" name="Line 187"/>
          <p:cNvSpPr>
            <a:spLocks noChangeShapeType="1"/>
          </p:cNvSpPr>
          <p:nvPr/>
        </p:nvSpPr>
        <p:spPr bwMode="auto">
          <a:xfrm>
            <a:off x="7144431" y="360725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6" name="Line 188"/>
          <p:cNvSpPr>
            <a:spLocks noChangeShapeType="1"/>
          </p:cNvSpPr>
          <p:nvPr/>
        </p:nvSpPr>
        <p:spPr bwMode="auto">
          <a:xfrm>
            <a:off x="6479268" y="3988254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7" name="Line 189"/>
          <p:cNvSpPr>
            <a:spLocks noChangeShapeType="1"/>
          </p:cNvSpPr>
          <p:nvPr/>
        </p:nvSpPr>
        <p:spPr bwMode="auto">
          <a:xfrm>
            <a:off x="5034643" y="4445454"/>
            <a:ext cx="1227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8" name="Line 190"/>
          <p:cNvSpPr>
            <a:spLocks noChangeShapeType="1"/>
          </p:cNvSpPr>
          <p:nvPr/>
        </p:nvSpPr>
        <p:spPr bwMode="auto">
          <a:xfrm flipH="1">
            <a:off x="6253843" y="3988254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9" name="Line 191"/>
          <p:cNvSpPr>
            <a:spLocks noChangeShapeType="1"/>
          </p:cNvSpPr>
          <p:nvPr/>
        </p:nvSpPr>
        <p:spPr bwMode="auto">
          <a:xfrm rot="10800000">
            <a:off x="8047718" y="4445454"/>
            <a:ext cx="758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70" name="Line 192"/>
          <p:cNvSpPr>
            <a:spLocks noChangeShapeType="1"/>
          </p:cNvSpPr>
          <p:nvPr/>
        </p:nvSpPr>
        <p:spPr bwMode="auto">
          <a:xfrm rot="10800000">
            <a:off x="7782606" y="3988254"/>
            <a:ext cx="225425" cy="454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71" name="Line 193"/>
          <p:cNvSpPr>
            <a:spLocks noChangeShapeType="1"/>
          </p:cNvSpPr>
          <p:nvPr/>
        </p:nvSpPr>
        <p:spPr bwMode="auto">
          <a:xfrm>
            <a:off x="6568168" y="443751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2" name="Line 194"/>
          <p:cNvSpPr>
            <a:spLocks noChangeShapeType="1"/>
          </p:cNvSpPr>
          <p:nvPr/>
        </p:nvSpPr>
        <p:spPr bwMode="auto">
          <a:xfrm>
            <a:off x="5945868" y="444227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3" name="Line 195"/>
          <p:cNvSpPr>
            <a:spLocks noChangeShapeType="1"/>
          </p:cNvSpPr>
          <p:nvPr/>
        </p:nvSpPr>
        <p:spPr bwMode="auto">
          <a:xfrm flipH="1">
            <a:off x="5602968" y="4705804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4" name="Line 196"/>
          <p:cNvSpPr>
            <a:spLocks noChangeShapeType="1"/>
          </p:cNvSpPr>
          <p:nvPr/>
        </p:nvSpPr>
        <p:spPr bwMode="auto">
          <a:xfrm flipH="1">
            <a:off x="6580868" y="4694692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5" name="Line 197"/>
          <p:cNvSpPr>
            <a:spLocks noChangeShapeType="1"/>
          </p:cNvSpPr>
          <p:nvPr/>
        </p:nvSpPr>
        <p:spPr bwMode="auto">
          <a:xfrm flipV="1">
            <a:off x="6406243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6" name="Line 198"/>
          <p:cNvSpPr>
            <a:spLocks noChangeShapeType="1"/>
          </p:cNvSpPr>
          <p:nvPr/>
        </p:nvSpPr>
        <p:spPr bwMode="auto">
          <a:xfrm flipH="1" flipV="1">
            <a:off x="6260193" y="444545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7" name="Line 199"/>
          <p:cNvSpPr>
            <a:spLocks noChangeShapeType="1"/>
          </p:cNvSpPr>
          <p:nvPr/>
        </p:nvSpPr>
        <p:spPr bwMode="auto">
          <a:xfrm flipH="1">
            <a:off x="6101443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8" name="Line 200"/>
          <p:cNvSpPr>
            <a:spLocks noChangeShapeType="1"/>
          </p:cNvSpPr>
          <p:nvPr/>
        </p:nvSpPr>
        <p:spPr bwMode="auto">
          <a:xfrm>
            <a:off x="6323693" y="398825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9" name="Line 201"/>
          <p:cNvSpPr>
            <a:spLocks noChangeShapeType="1"/>
          </p:cNvSpPr>
          <p:nvPr/>
        </p:nvSpPr>
        <p:spPr bwMode="auto">
          <a:xfrm>
            <a:off x="7931831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0" name="Line 202"/>
          <p:cNvSpPr>
            <a:spLocks noChangeShapeType="1"/>
          </p:cNvSpPr>
          <p:nvPr/>
        </p:nvSpPr>
        <p:spPr bwMode="auto">
          <a:xfrm flipH="1">
            <a:off x="7785781" y="398825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1" name="Line 203"/>
          <p:cNvSpPr>
            <a:spLocks noChangeShapeType="1"/>
          </p:cNvSpPr>
          <p:nvPr/>
        </p:nvSpPr>
        <p:spPr bwMode="auto">
          <a:xfrm flipH="1" flipV="1">
            <a:off x="7627031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2" name="Line 204"/>
          <p:cNvSpPr>
            <a:spLocks noChangeShapeType="1"/>
          </p:cNvSpPr>
          <p:nvPr/>
        </p:nvSpPr>
        <p:spPr bwMode="auto">
          <a:xfrm flipV="1">
            <a:off x="7849281" y="4445454"/>
            <a:ext cx="15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3" name="Line 205"/>
          <p:cNvSpPr>
            <a:spLocks noChangeShapeType="1"/>
          </p:cNvSpPr>
          <p:nvPr/>
        </p:nvSpPr>
        <p:spPr bwMode="auto">
          <a:xfrm>
            <a:off x="6411006" y="443751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4" name="Line 206"/>
          <p:cNvSpPr>
            <a:spLocks noChangeShapeType="1"/>
          </p:cNvSpPr>
          <p:nvPr/>
        </p:nvSpPr>
        <p:spPr bwMode="auto">
          <a:xfrm>
            <a:off x="6112556" y="444227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5" name="Line 207"/>
          <p:cNvSpPr>
            <a:spLocks noChangeShapeType="1"/>
          </p:cNvSpPr>
          <p:nvPr/>
        </p:nvSpPr>
        <p:spPr bwMode="auto">
          <a:xfrm flipH="1">
            <a:off x="5947456" y="4705804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6" name="Line 208"/>
          <p:cNvSpPr>
            <a:spLocks noChangeShapeType="1"/>
          </p:cNvSpPr>
          <p:nvPr/>
        </p:nvSpPr>
        <p:spPr bwMode="auto">
          <a:xfrm flipH="1">
            <a:off x="6417356" y="4694692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7" name="Line 210"/>
          <p:cNvSpPr>
            <a:spLocks noChangeShapeType="1"/>
          </p:cNvSpPr>
          <p:nvPr/>
        </p:nvSpPr>
        <p:spPr bwMode="auto">
          <a:xfrm flipV="1">
            <a:off x="6560231" y="3991429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8" name="Line 211"/>
          <p:cNvSpPr>
            <a:spLocks noChangeShapeType="1"/>
          </p:cNvSpPr>
          <p:nvPr/>
        </p:nvSpPr>
        <p:spPr bwMode="auto">
          <a:xfrm flipH="1" flipV="1">
            <a:off x="6414181" y="4448629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9" name="Line 213"/>
          <p:cNvSpPr>
            <a:spLocks noChangeShapeType="1"/>
          </p:cNvSpPr>
          <p:nvPr/>
        </p:nvSpPr>
        <p:spPr bwMode="auto">
          <a:xfrm flipH="1">
            <a:off x="5945868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0" name="Line 214"/>
          <p:cNvSpPr>
            <a:spLocks noChangeShapeType="1"/>
          </p:cNvSpPr>
          <p:nvPr/>
        </p:nvSpPr>
        <p:spPr bwMode="auto">
          <a:xfrm>
            <a:off x="6168118" y="398825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1" name="Line 216"/>
          <p:cNvSpPr>
            <a:spLocks noChangeShapeType="1"/>
          </p:cNvSpPr>
          <p:nvPr/>
        </p:nvSpPr>
        <p:spPr bwMode="auto">
          <a:xfrm>
            <a:off x="8071531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92" name="Line 217"/>
          <p:cNvSpPr>
            <a:spLocks noChangeShapeType="1"/>
          </p:cNvSpPr>
          <p:nvPr/>
        </p:nvSpPr>
        <p:spPr bwMode="auto">
          <a:xfrm flipH="1">
            <a:off x="7925481" y="398825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93" name="Line 219"/>
          <p:cNvSpPr>
            <a:spLocks noChangeShapeType="1"/>
          </p:cNvSpPr>
          <p:nvPr/>
        </p:nvSpPr>
        <p:spPr bwMode="auto">
          <a:xfrm flipH="1" flipV="1">
            <a:off x="7474631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4" name="Line 220"/>
          <p:cNvSpPr>
            <a:spLocks noChangeShapeType="1"/>
          </p:cNvSpPr>
          <p:nvPr/>
        </p:nvSpPr>
        <p:spPr bwMode="auto">
          <a:xfrm flipV="1">
            <a:off x="7696881" y="444545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95" name="Line 221"/>
          <p:cNvSpPr>
            <a:spLocks noChangeShapeType="1"/>
          </p:cNvSpPr>
          <p:nvPr/>
        </p:nvSpPr>
        <p:spPr bwMode="auto">
          <a:xfrm flipH="1">
            <a:off x="6584043" y="5237617"/>
            <a:ext cx="557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6" name="Line 161"/>
          <p:cNvSpPr>
            <a:spLocks noChangeShapeType="1"/>
          </p:cNvSpPr>
          <p:nvPr/>
        </p:nvSpPr>
        <p:spPr bwMode="auto">
          <a:xfrm>
            <a:off x="251506" y="3321504"/>
            <a:ext cx="54991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7" name="Rectangle 264"/>
          <p:cNvSpPr>
            <a:spLocks noChangeArrowheads="1"/>
          </p:cNvSpPr>
          <p:nvPr/>
        </p:nvSpPr>
        <p:spPr bwMode="auto">
          <a:xfrm>
            <a:off x="105888" y="3559629"/>
            <a:ext cx="6553200" cy="218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 Used in low to medium 100 MHz range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 Issues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</a:rPr>
              <a:t>Board trace length </a:t>
            </a:r>
            <a:r>
              <a:rPr lang="en-US" sz="2000" dirty="0" smtClean="0">
                <a:latin typeface="+mj-lt"/>
              </a:rPr>
              <a:t>effect </a:t>
            </a:r>
            <a:r>
              <a:rPr lang="en-US" sz="2000" dirty="0">
                <a:latin typeface="+mj-lt"/>
              </a:rPr>
              <a:t>on skew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</a:rPr>
              <a:t>Clock skew across devices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</a:rPr>
              <a:t>Faster data rate squeezes “eye”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dirty="0"/>
          </a:p>
        </p:txBody>
      </p:sp>
      <p:sp>
        <p:nvSpPr>
          <p:cNvPr id="183" name="Slide Number Placeholder 1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825" y="5454892"/>
            <a:ext cx="911053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Because clock is distributed to both sender and receiver, its arrival time at sender and receiver is not </a:t>
            </a:r>
            <a:r>
              <a:rPr lang="en-US" sz="1400" dirty="0" err="1"/>
              <a:t>simulataneous</a:t>
            </a:r>
            <a:r>
              <a:rPr lang="en-US" sz="1400" dirty="0"/>
              <a:t>, and there will be skew with respect to the sent or received data.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400" dirty="0"/>
              <a:t>Does everyone know what’s meant by “eye” – it’s the window during which data is expected to be valid.   “</a:t>
            </a:r>
            <a:r>
              <a:rPr lang="en-US" sz="1400" dirty="0" err="1"/>
              <a:t>Guardband</a:t>
            </a:r>
            <a:r>
              <a:rPr lang="en-US" sz="1400" dirty="0"/>
              <a:t>” is test term which refers to the necessary “safety”, closing the eye.    This is an issue in system performance, error rates, and of course in testing.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3"/>
            <a:ext cx="77724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Source Synchronous Bus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438400" y="1447800"/>
            <a:ext cx="1524000" cy="16764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latin typeface="+mj-lt"/>
              </a:rPr>
              <a:t>Device A</a:t>
            </a: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0" y="1447800"/>
            <a:ext cx="1524000" cy="16764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+mj-lt"/>
              </a:rPr>
              <a:t>Device B</a:t>
            </a:r>
          </a:p>
          <a:p>
            <a:pPr algn="ctr"/>
            <a:endParaRPr lang="en-US">
              <a:latin typeface="+mj-lt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962400" y="1600200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962400" y="17526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962400" y="19050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962400" y="20574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962400" y="22098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962400" y="2362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962400" y="25146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962400" y="26670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962400" y="28194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962400" y="2971800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52400" y="3429000"/>
            <a:ext cx="5394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 Used in 200MHz to 1.6GHz range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 Clock signal is “forwarded” with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 Design impact: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</a:rPr>
              <a:t>Board layout track length mismatch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still adds to skew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</a:rPr>
              <a:t>Eliminates skew error term caused by clock domain skew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</a:rPr>
              <a:t>Allows faster cycle times than </a:t>
            </a:r>
            <a:r>
              <a:rPr lang="en-US" sz="2000" dirty="0" smtClean="0">
                <a:latin typeface="+mj-lt"/>
              </a:rPr>
              <a:t>parallel</a:t>
            </a:r>
            <a:endParaRPr lang="en-US" sz="2000" dirty="0">
              <a:latin typeface="+mj-lt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486400" y="3429000"/>
            <a:ext cx="2057400" cy="1676400"/>
            <a:chOff x="3456" y="2160"/>
            <a:chExt cx="1296" cy="912"/>
          </a:xfrm>
        </p:grpSpPr>
        <p:sp>
          <p:nvSpPr>
            <p:cNvPr id="7239" name="Line 17"/>
            <p:cNvSpPr>
              <a:spLocks noChangeShapeType="1"/>
            </p:cNvSpPr>
            <p:nvPr/>
          </p:nvSpPr>
          <p:spPr bwMode="auto">
            <a:xfrm>
              <a:off x="3456" y="216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40" name="Line 18"/>
            <p:cNvSpPr>
              <a:spLocks noChangeShapeType="1"/>
            </p:cNvSpPr>
            <p:nvPr/>
          </p:nvSpPr>
          <p:spPr bwMode="auto">
            <a:xfrm>
              <a:off x="4752" y="216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185" name="Line 19"/>
          <p:cNvSpPr>
            <a:spLocks noChangeShapeType="1"/>
          </p:cNvSpPr>
          <p:nvPr/>
        </p:nvSpPr>
        <p:spPr bwMode="auto">
          <a:xfrm>
            <a:off x="7181850" y="3867150"/>
            <a:ext cx="0" cy="601663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 flipV="1">
            <a:off x="4918075" y="4114800"/>
            <a:ext cx="12541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038600" y="3048000"/>
            <a:ext cx="914400" cy="76200"/>
            <a:chOff x="2544" y="1776"/>
            <a:chExt cx="576" cy="48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544" y="1776"/>
              <a:ext cx="192" cy="48"/>
              <a:chOff x="2496" y="1872"/>
              <a:chExt cx="192" cy="48"/>
            </a:xfrm>
          </p:grpSpPr>
          <p:sp>
            <p:nvSpPr>
              <p:cNvPr id="7235" name="Line 23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6" name="Line 24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7" name="Line 25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8" name="Line 26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736" y="1776"/>
              <a:ext cx="192" cy="48"/>
              <a:chOff x="2496" y="1872"/>
              <a:chExt cx="192" cy="48"/>
            </a:xfrm>
          </p:grpSpPr>
          <p:sp>
            <p:nvSpPr>
              <p:cNvPr id="7231" name="Line 28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2" name="Line 29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3" name="Line 30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4" name="Line 31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2928" y="1776"/>
              <a:ext cx="192" cy="48"/>
              <a:chOff x="2496" y="1872"/>
              <a:chExt cx="192" cy="48"/>
            </a:xfrm>
          </p:grpSpPr>
          <p:sp>
            <p:nvSpPr>
              <p:cNvPr id="7227" name="Line 33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28" name="Line 34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29" name="Line 35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0" name="Line 36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7" name="Group 37"/>
          <p:cNvGrpSpPr>
            <a:grpSpLocks/>
          </p:cNvGrpSpPr>
          <p:nvPr/>
        </p:nvGrpSpPr>
        <p:grpSpPr bwMode="auto">
          <a:xfrm flipH="1">
            <a:off x="4191000" y="1447800"/>
            <a:ext cx="914400" cy="76200"/>
            <a:chOff x="2544" y="1776"/>
            <a:chExt cx="576" cy="48"/>
          </a:xfrm>
        </p:grpSpPr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544" y="1776"/>
              <a:ext cx="192" cy="48"/>
              <a:chOff x="2496" y="1872"/>
              <a:chExt cx="192" cy="48"/>
            </a:xfrm>
          </p:grpSpPr>
          <p:sp>
            <p:nvSpPr>
              <p:cNvPr id="7220" name="Line 39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21" name="Line 40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22" name="Line 41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23" name="Line 42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736" y="1776"/>
              <a:ext cx="192" cy="48"/>
              <a:chOff x="2496" y="1872"/>
              <a:chExt cx="192" cy="48"/>
            </a:xfrm>
          </p:grpSpPr>
          <p:sp>
            <p:nvSpPr>
              <p:cNvPr id="7216" name="Line 44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7" name="Line 45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8" name="Line 46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9" name="Line 47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2928" y="1776"/>
              <a:ext cx="192" cy="48"/>
              <a:chOff x="2496" y="1872"/>
              <a:chExt cx="192" cy="48"/>
            </a:xfrm>
          </p:grpSpPr>
          <p:sp>
            <p:nvSpPr>
              <p:cNvPr id="7212" name="Line 49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3" name="Line 50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4" name="Line 51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5" name="Line 52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5476875" y="4576763"/>
            <a:ext cx="3390900" cy="285750"/>
            <a:chOff x="2496" y="1872"/>
            <a:chExt cx="192" cy="48"/>
          </a:xfrm>
        </p:grpSpPr>
        <p:sp>
          <p:nvSpPr>
            <p:cNvPr id="7205" name="Line 54"/>
            <p:cNvSpPr>
              <a:spLocks noChangeShapeType="1"/>
            </p:cNvSpPr>
            <p:nvPr/>
          </p:nvSpPr>
          <p:spPr bwMode="auto">
            <a:xfrm>
              <a:off x="2496" y="1920"/>
              <a:ext cx="9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6" name="Line 55"/>
            <p:cNvSpPr>
              <a:spLocks noChangeShapeType="1"/>
            </p:cNvSpPr>
            <p:nvPr/>
          </p:nvSpPr>
          <p:spPr bwMode="auto">
            <a:xfrm>
              <a:off x="2592" y="1872"/>
              <a:ext cx="9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7" name="Line 56"/>
            <p:cNvSpPr>
              <a:spLocks noChangeShapeType="1"/>
            </p:cNvSpPr>
            <p:nvPr/>
          </p:nvSpPr>
          <p:spPr bwMode="auto">
            <a:xfrm>
              <a:off x="2592" y="1872"/>
              <a:ext cx="0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8" name="Line 57"/>
            <p:cNvSpPr>
              <a:spLocks noChangeShapeType="1"/>
            </p:cNvSpPr>
            <p:nvPr/>
          </p:nvSpPr>
          <p:spPr bwMode="auto">
            <a:xfrm>
              <a:off x="2688" y="1872"/>
              <a:ext cx="0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190" name="Line 58"/>
          <p:cNvSpPr>
            <a:spLocks noChangeShapeType="1"/>
          </p:cNvSpPr>
          <p:nvPr/>
        </p:nvSpPr>
        <p:spPr bwMode="auto">
          <a:xfrm>
            <a:off x="8878888" y="3867150"/>
            <a:ext cx="0" cy="601663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5029200" y="3810000"/>
            <a:ext cx="3738563" cy="457200"/>
            <a:chOff x="3168" y="2400"/>
            <a:chExt cx="2355" cy="288"/>
          </a:xfrm>
        </p:grpSpPr>
        <p:sp>
          <p:nvSpPr>
            <p:cNvPr id="7192" name="Line 60"/>
            <p:cNvSpPr>
              <a:spLocks noChangeShapeType="1"/>
            </p:cNvSpPr>
            <p:nvPr/>
          </p:nvSpPr>
          <p:spPr bwMode="auto">
            <a:xfrm>
              <a:off x="4078" y="2400"/>
              <a:ext cx="816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61"/>
            <p:cNvSpPr>
              <a:spLocks noChangeShapeType="1"/>
            </p:cNvSpPr>
            <p:nvPr/>
          </p:nvSpPr>
          <p:spPr bwMode="auto">
            <a:xfrm>
              <a:off x="3168" y="2688"/>
              <a:ext cx="773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62"/>
            <p:cNvSpPr>
              <a:spLocks noChangeShapeType="1"/>
            </p:cNvSpPr>
            <p:nvPr/>
          </p:nvSpPr>
          <p:spPr bwMode="auto">
            <a:xfrm flipH="1">
              <a:off x="3936" y="2400"/>
              <a:ext cx="144" cy="28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63"/>
            <p:cNvSpPr>
              <a:spLocks noChangeShapeType="1"/>
            </p:cNvSpPr>
            <p:nvPr/>
          </p:nvSpPr>
          <p:spPr bwMode="auto">
            <a:xfrm rot="10800000">
              <a:off x="5045" y="2688"/>
              <a:ext cx="47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64"/>
            <p:cNvSpPr>
              <a:spLocks noChangeShapeType="1"/>
            </p:cNvSpPr>
            <p:nvPr/>
          </p:nvSpPr>
          <p:spPr bwMode="auto">
            <a:xfrm rot="10800000">
              <a:off x="4899" y="2400"/>
              <a:ext cx="142" cy="28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65"/>
            <p:cNvSpPr>
              <a:spLocks noChangeShapeType="1"/>
            </p:cNvSpPr>
            <p:nvPr/>
          </p:nvSpPr>
          <p:spPr bwMode="auto">
            <a:xfrm flipV="1">
              <a:off x="4032" y="2400"/>
              <a:ext cx="144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8" name="Line 66"/>
            <p:cNvSpPr>
              <a:spLocks noChangeShapeType="1"/>
            </p:cNvSpPr>
            <p:nvPr/>
          </p:nvSpPr>
          <p:spPr bwMode="auto">
            <a:xfrm flipH="1">
              <a:off x="3840" y="2400"/>
              <a:ext cx="144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9" name="Line 67"/>
            <p:cNvSpPr>
              <a:spLocks noChangeShapeType="1"/>
            </p:cNvSpPr>
            <p:nvPr/>
          </p:nvSpPr>
          <p:spPr bwMode="auto">
            <a:xfrm>
              <a:off x="3980" y="2400"/>
              <a:ext cx="9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0" name="Line 68"/>
            <p:cNvSpPr>
              <a:spLocks noChangeShapeType="1"/>
            </p:cNvSpPr>
            <p:nvPr/>
          </p:nvSpPr>
          <p:spPr bwMode="auto">
            <a:xfrm>
              <a:off x="4993" y="2400"/>
              <a:ext cx="144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1" name="Line 69"/>
            <p:cNvSpPr>
              <a:spLocks noChangeShapeType="1"/>
            </p:cNvSpPr>
            <p:nvPr/>
          </p:nvSpPr>
          <p:spPr bwMode="auto">
            <a:xfrm flipH="1">
              <a:off x="4901" y="2400"/>
              <a:ext cx="9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2" name="Line 70"/>
            <p:cNvSpPr>
              <a:spLocks noChangeShapeType="1"/>
            </p:cNvSpPr>
            <p:nvPr/>
          </p:nvSpPr>
          <p:spPr bwMode="auto">
            <a:xfrm flipH="1" flipV="1">
              <a:off x="4801" y="2400"/>
              <a:ext cx="144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3" name="Line 71"/>
            <p:cNvSpPr>
              <a:spLocks noChangeShapeType="1"/>
            </p:cNvSpPr>
            <p:nvPr/>
          </p:nvSpPr>
          <p:spPr bwMode="auto">
            <a:xfrm flipV="1">
              <a:off x="4941" y="2688"/>
              <a:ext cx="9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4" name="Line 72"/>
            <p:cNvSpPr>
              <a:spLocks noChangeShapeType="1"/>
            </p:cNvSpPr>
            <p:nvPr/>
          </p:nvSpPr>
          <p:spPr bwMode="auto">
            <a:xfrm>
              <a:off x="3937" y="2687"/>
              <a:ext cx="9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90" y="35374"/>
            <a:ext cx="7772400" cy="80123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Embedded Clock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9927" y="2525486"/>
            <a:ext cx="88503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n-lt"/>
              </a:rPr>
              <a:t> Clock signal is </a:t>
            </a:r>
            <a:r>
              <a:rPr lang="en-US" sz="2800" dirty="0" smtClean="0">
                <a:latin typeface="+mn-lt"/>
              </a:rPr>
              <a:t>“embedded” </a:t>
            </a:r>
            <a:r>
              <a:rPr lang="en-US" sz="2800" dirty="0">
                <a:latin typeface="+mn-lt"/>
              </a:rPr>
              <a:t>with </a:t>
            </a:r>
            <a:r>
              <a:rPr lang="en-US" sz="2800" dirty="0" smtClean="0">
                <a:latin typeface="+mn-lt"/>
              </a:rPr>
              <a:t>data </a:t>
            </a:r>
            <a:endParaRPr lang="en-US" sz="2800" dirty="0">
              <a:latin typeface="+mn-lt"/>
            </a:endParaRP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n-lt"/>
              </a:rPr>
              <a:t>Received used digital phase locked loop (DPLL) to “recover” clock and determine where bit times are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n-lt"/>
              </a:rPr>
              <a:t>Edge density must </a:t>
            </a:r>
            <a:r>
              <a:rPr lang="en-US" sz="2800" dirty="0">
                <a:latin typeface="+mn-lt"/>
              </a:rPr>
              <a:t>guaranteed by encoding scheme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n-lt"/>
              </a:rPr>
              <a:t>Examples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n-lt"/>
              </a:rPr>
              <a:t>PCI </a:t>
            </a:r>
            <a:r>
              <a:rPr lang="en-US" sz="2800" dirty="0" smtClean="0">
                <a:latin typeface="+mn-lt"/>
              </a:rPr>
              <a:t>Express, USB, Serial </a:t>
            </a:r>
            <a:r>
              <a:rPr lang="en-US" sz="2800" dirty="0" err="1" smtClean="0">
                <a:latin typeface="+mn-lt"/>
              </a:rPr>
              <a:t>RapidIO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err="1" smtClean="0">
                <a:latin typeface="+mn-lt"/>
              </a:rPr>
              <a:t>Infiniband</a:t>
            </a:r>
            <a:endParaRPr lang="en-US" sz="2800" dirty="0">
              <a:latin typeface="+mn-lt"/>
            </a:endParaRP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n-lt"/>
              </a:rPr>
              <a:t>Intel’s new </a:t>
            </a:r>
            <a:r>
              <a:rPr lang="en-US" sz="2800" dirty="0" err="1" smtClean="0">
                <a:latin typeface="+mn-lt"/>
              </a:rPr>
              <a:t>QuickPath</a:t>
            </a:r>
            <a:r>
              <a:rPr lang="en-US" sz="2800" dirty="0" smtClean="0">
                <a:latin typeface="+mn-lt"/>
              </a:rPr>
              <a:t> Interconnect</a:t>
            </a:r>
            <a:endParaRPr lang="en-US" sz="2800" dirty="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4814" y="925286"/>
            <a:ext cx="3214688" cy="944563"/>
            <a:chOff x="3456" y="720"/>
            <a:chExt cx="2352" cy="11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56" y="720"/>
              <a:ext cx="336" cy="1104"/>
              <a:chOff x="3456" y="2160"/>
              <a:chExt cx="1296" cy="912"/>
            </a:xfrm>
          </p:grpSpPr>
          <p:sp>
            <p:nvSpPr>
              <p:cNvPr id="10328" name="Line 6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29" name="Line 7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128" y="720"/>
              <a:ext cx="336" cy="1104"/>
              <a:chOff x="3456" y="2160"/>
              <a:chExt cx="1296" cy="912"/>
            </a:xfrm>
          </p:grpSpPr>
          <p:sp>
            <p:nvSpPr>
              <p:cNvPr id="10326" name="Line 9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27" name="Line 10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800" y="720"/>
              <a:ext cx="336" cy="1104"/>
              <a:chOff x="3456" y="2160"/>
              <a:chExt cx="1296" cy="912"/>
            </a:xfrm>
          </p:grpSpPr>
          <p:sp>
            <p:nvSpPr>
              <p:cNvPr id="10324" name="Line 12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25" name="Line 13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5472" y="720"/>
              <a:ext cx="336" cy="1104"/>
              <a:chOff x="3456" y="2160"/>
              <a:chExt cx="1296" cy="912"/>
            </a:xfrm>
          </p:grpSpPr>
          <p:sp>
            <p:nvSpPr>
              <p:cNvPr id="10322" name="Line 15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23" name="Line 16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0245" name="Line 17"/>
          <p:cNvSpPr>
            <a:spLocks noChangeShapeType="1"/>
          </p:cNvSpPr>
          <p:nvPr/>
        </p:nvSpPr>
        <p:spPr bwMode="auto">
          <a:xfrm>
            <a:off x="1090839" y="1042761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46" name="Line 18"/>
          <p:cNvSpPr>
            <a:spLocks noChangeShapeType="1"/>
          </p:cNvSpPr>
          <p:nvPr/>
        </p:nvSpPr>
        <p:spPr bwMode="auto">
          <a:xfrm flipH="1">
            <a:off x="1090839" y="1042761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47" name="Line 19"/>
          <p:cNvSpPr>
            <a:spLocks noChangeShapeType="1"/>
          </p:cNvSpPr>
          <p:nvPr/>
        </p:nvSpPr>
        <p:spPr bwMode="auto">
          <a:xfrm>
            <a:off x="1192439" y="1042761"/>
            <a:ext cx="338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48" name="Line 20"/>
          <p:cNvSpPr>
            <a:spLocks noChangeShapeType="1"/>
          </p:cNvSpPr>
          <p:nvPr/>
        </p:nvSpPr>
        <p:spPr bwMode="auto">
          <a:xfrm>
            <a:off x="1192439" y="1253899"/>
            <a:ext cx="338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49" name="Line 21"/>
          <p:cNvSpPr>
            <a:spLocks noChangeShapeType="1"/>
          </p:cNvSpPr>
          <p:nvPr/>
        </p:nvSpPr>
        <p:spPr bwMode="auto">
          <a:xfrm>
            <a:off x="1543277" y="10459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0" name="Line 22"/>
          <p:cNvSpPr>
            <a:spLocks noChangeShapeType="1"/>
          </p:cNvSpPr>
          <p:nvPr/>
        </p:nvSpPr>
        <p:spPr bwMode="auto">
          <a:xfrm flipH="1">
            <a:off x="1543277" y="10459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1" name="Line 23"/>
          <p:cNvSpPr>
            <a:spLocks noChangeShapeType="1"/>
          </p:cNvSpPr>
          <p:nvPr/>
        </p:nvSpPr>
        <p:spPr bwMode="auto">
          <a:xfrm>
            <a:off x="1644877" y="1045936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2" name="Line 24"/>
          <p:cNvSpPr>
            <a:spLocks noChangeShapeType="1"/>
          </p:cNvSpPr>
          <p:nvPr/>
        </p:nvSpPr>
        <p:spPr bwMode="auto">
          <a:xfrm>
            <a:off x="1644877" y="1257074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3" name="Line 25"/>
          <p:cNvSpPr>
            <a:spLocks noChangeShapeType="1"/>
          </p:cNvSpPr>
          <p:nvPr/>
        </p:nvSpPr>
        <p:spPr bwMode="auto">
          <a:xfrm>
            <a:off x="2473552" y="10459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4" name="Line 26"/>
          <p:cNvSpPr>
            <a:spLocks noChangeShapeType="1"/>
          </p:cNvSpPr>
          <p:nvPr/>
        </p:nvSpPr>
        <p:spPr bwMode="auto">
          <a:xfrm flipH="1">
            <a:off x="2451327" y="1022124"/>
            <a:ext cx="1238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5" name="Line 27"/>
          <p:cNvSpPr>
            <a:spLocks noChangeShapeType="1"/>
          </p:cNvSpPr>
          <p:nvPr/>
        </p:nvSpPr>
        <p:spPr bwMode="auto">
          <a:xfrm>
            <a:off x="2575152" y="1045936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6" name="Line 28"/>
          <p:cNvSpPr>
            <a:spLocks noChangeShapeType="1"/>
          </p:cNvSpPr>
          <p:nvPr/>
        </p:nvSpPr>
        <p:spPr bwMode="auto">
          <a:xfrm>
            <a:off x="2575152" y="1257074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7" name="Line 29"/>
          <p:cNvSpPr>
            <a:spLocks noChangeShapeType="1"/>
          </p:cNvSpPr>
          <p:nvPr/>
        </p:nvSpPr>
        <p:spPr bwMode="auto">
          <a:xfrm>
            <a:off x="2946627" y="1045936"/>
            <a:ext cx="79375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8" name="Line 30"/>
          <p:cNvSpPr>
            <a:spLocks noChangeShapeType="1"/>
          </p:cNvSpPr>
          <p:nvPr/>
        </p:nvSpPr>
        <p:spPr bwMode="auto">
          <a:xfrm flipH="1">
            <a:off x="2924402" y="10459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9" name="Line 31"/>
          <p:cNvSpPr>
            <a:spLocks noChangeShapeType="1"/>
          </p:cNvSpPr>
          <p:nvPr/>
        </p:nvSpPr>
        <p:spPr bwMode="auto">
          <a:xfrm>
            <a:off x="3026002" y="1045936"/>
            <a:ext cx="338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0" name="Line 32"/>
          <p:cNvSpPr>
            <a:spLocks noChangeShapeType="1"/>
          </p:cNvSpPr>
          <p:nvPr/>
        </p:nvSpPr>
        <p:spPr bwMode="auto">
          <a:xfrm>
            <a:off x="3026002" y="1257074"/>
            <a:ext cx="338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1" name="Line 33"/>
          <p:cNvSpPr>
            <a:spLocks noChangeShapeType="1"/>
          </p:cNvSpPr>
          <p:nvPr/>
        </p:nvSpPr>
        <p:spPr bwMode="auto">
          <a:xfrm>
            <a:off x="3384777" y="1045936"/>
            <a:ext cx="122237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2" name="Line 34"/>
          <p:cNvSpPr>
            <a:spLocks noChangeShapeType="1"/>
          </p:cNvSpPr>
          <p:nvPr/>
        </p:nvSpPr>
        <p:spPr bwMode="auto">
          <a:xfrm flipH="1">
            <a:off x="3384777" y="1022124"/>
            <a:ext cx="122237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495902" y="1045936"/>
            <a:ext cx="863600" cy="211138"/>
            <a:chOff x="3320" y="1298"/>
            <a:chExt cx="295" cy="144"/>
          </a:xfrm>
        </p:grpSpPr>
        <p:sp>
          <p:nvSpPr>
            <p:cNvPr id="10316" name="Line 36"/>
            <p:cNvSpPr>
              <a:spLocks noChangeShapeType="1"/>
            </p:cNvSpPr>
            <p:nvPr/>
          </p:nvSpPr>
          <p:spPr bwMode="auto">
            <a:xfrm>
              <a:off x="3320" y="1298"/>
              <a:ext cx="2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17" name="Line 37"/>
            <p:cNvSpPr>
              <a:spLocks noChangeShapeType="1"/>
            </p:cNvSpPr>
            <p:nvPr/>
          </p:nvSpPr>
          <p:spPr bwMode="auto">
            <a:xfrm>
              <a:off x="3320" y="1442"/>
              <a:ext cx="2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0264" name="Line 38"/>
          <p:cNvSpPr>
            <a:spLocks noChangeShapeType="1"/>
          </p:cNvSpPr>
          <p:nvPr/>
        </p:nvSpPr>
        <p:spPr bwMode="auto">
          <a:xfrm>
            <a:off x="2043339" y="1045936"/>
            <a:ext cx="415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5" name="Line 39"/>
          <p:cNvSpPr>
            <a:spLocks noChangeShapeType="1"/>
          </p:cNvSpPr>
          <p:nvPr/>
        </p:nvSpPr>
        <p:spPr bwMode="auto">
          <a:xfrm>
            <a:off x="2043339" y="1255486"/>
            <a:ext cx="415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6" name="Line 40"/>
          <p:cNvSpPr>
            <a:spLocks noChangeShapeType="1"/>
          </p:cNvSpPr>
          <p:nvPr/>
        </p:nvSpPr>
        <p:spPr bwMode="auto">
          <a:xfrm>
            <a:off x="1009877" y="104593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7" name="Line 41"/>
          <p:cNvSpPr>
            <a:spLocks noChangeShapeType="1"/>
          </p:cNvSpPr>
          <p:nvPr/>
        </p:nvSpPr>
        <p:spPr bwMode="auto">
          <a:xfrm>
            <a:off x="1009877" y="125548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253998" y="1405020"/>
            <a:ext cx="3219450" cy="282575"/>
            <a:chOff x="209" y="1041"/>
            <a:chExt cx="2355" cy="192"/>
          </a:xfrm>
        </p:grpSpPr>
        <p:sp>
          <p:nvSpPr>
            <p:cNvPr id="10299" name="Line 43"/>
            <p:cNvSpPr>
              <a:spLocks noChangeShapeType="1"/>
            </p:cNvSpPr>
            <p:nvPr/>
          </p:nvSpPr>
          <p:spPr bwMode="auto">
            <a:xfrm>
              <a:off x="470" y="1233"/>
              <a:ext cx="33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0" name="Line 44"/>
            <p:cNvSpPr>
              <a:spLocks noChangeShapeType="1"/>
            </p:cNvSpPr>
            <p:nvPr/>
          </p:nvSpPr>
          <p:spPr bwMode="auto">
            <a:xfrm>
              <a:off x="778" y="1041"/>
              <a:ext cx="33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1" name="Line 45"/>
            <p:cNvSpPr>
              <a:spLocks noChangeShapeType="1"/>
            </p:cNvSpPr>
            <p:nvPr/>
          </p:nvSpPr>
          <p:spPr bwMode="auto">
            <a:xfrm>
              <a:off x="778" y="1041"/>
              <a:ext cx="0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2" name="Line 46"/>
            <p:cNvSpPr>
              <a:spLocks noChangeShapeType="1"/>
            </p:cNvSpPr>
            <p:nvPr/>
          </p:nvSpPr>
          <p:spPr bwMode="auto">
            <a:xfrm>
              <a:off x="1117" y="1041"/>
              <a:ext cx="0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1117" y="1041"/>
              <a:ext cx="676" cy="192"/>
              <a:chOff x="2496" y="1872"/>
              <a:chExt cx="192" cy="48"/>
            </a:xfrm>
          </p:grpSpPr>
          <p:sp>
            <p:nvSpPr>
              <p:cNvPr id="10312" name="Line 48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3" name="Line 49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4" name="Line 50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5" name="Line 51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93" y="1041"/>
              <a:ext cx="677" cy="192"/>
              <a:chOff x="2496" y="1872"/>
              <a:chExt cx="192" cy="48"/>
            </a:xfrm>
          </p:grpSpPr>
          <p:sp>
            <p:nvSpPr>
              <p:cNvPr id="10308" name="Line 53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09" name="Line 54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0" name="Line 55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1" name="Line 56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0305" name="Line 57"/>
            <p:cNvSpPr>
              <a:spLocks noChangeShapeType="1"/>
            </p:cNvSpPr>
            <p:nvPr/>
          </p:nvSpPr>
          <p:spPr bwMode="auto">
            <a:xfrm>
              <a:off x="2476" y="1233"/>
              <a:ext cx="8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6" name="Line 58"/>
            <p:cNvSpPr>
              <a:spLocks noChangeShapeType="1"/>
            </p:cNvSpPr>
            <p:nvPr/>
          </p:nvSpPr>
          <p:spPr bwMode="auto">
            <a:xfrm>
              <a:off x="209" y="1041"/>
              <a:ext cx="23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7" name="Line 59"/>
            <p:cNvSpPr>
              <a:spLocks noChangeShapeType="1"/>
            </p:cNvSpPr>
            <p:nvPr/>
          </p:nvSpPr>
          <p:spPr bwMode="auto">
            <a:xfrm>
              <a:off x="446" y="1041"/>
              <a:ext cx="0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0269" name="Text Box 60"/>
          <p:cNvSpPr txBox="1">
            <a:spLocks noChangeArrowheads="1"/>
          </p:cNvSpPr>
          <p:nvPr/>
        </p:nvSpPr>
        <p:spPr bwMode="auto">
          <a:xfrm>
            <a:off x="425677" y="982436"/>
            <a:ext cx="6016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+mj-lt"/>
              </a:rPr>
              <a:t>Data</a:t>
            </a:r>
          </a:p>
        </p:txBody>
      </p:sp>
      <p:sp>
        <p:nvSpPr>
          <p:cNvPr id="10270" name="Text Box 61"/>
          <p:cNvSpPr txBox="1">
            <a:spLocks noChangeArrowheads="1"/>
          </p:cNvSpPr>
          <p:nvPr/>
        </p:nvSpPr>
        <p:spPr bwMode="auto">
          <a:xfrm>
            <a:off x="425677" y="1357086"/>
            <a:ext cx="638316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+mj-lt"/>
              </a:rPr>
              <a:t>Clock</a:t>
            </a:r>
          </a:p>
        </p:txBody>
      </p:sp>
      <p:sp>
        <p:nvSpPr>
          <p:cNvPr id="1261630" name="Text Box 62"/>
          <p:cNvSpPr txBox="1">
            <a:spLocks noChangeArrowheads="1"/>
          </p:cNvSpPr>
          <p:nvPr/>
        </p:nvSpPr>
        <p:spPr bwMode="auto">
          <a:xfrm>
            <a:off x="5580289" y="2134961"/>
            <a:ext cx="270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+mj-lt"/>
              </a:rPr>
              <a:t>Clock signal embedded with data</a:t>
            </a:r>
          </a:p>
        </p:txBody>
      </p: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5513614" y="1077686"/>
            <a:ext cx="3214688" cy="944563"/>
            <a:chOff x="3480" y="829"/>
            <a:chExt cx="2025" cy="595"/>
          </a:xfrm>
        </p:grpSpPr>
        <p:grpSp>
          <p:nvGrpSpPr>
            <p:cNvPr id="12" name="Group 64"/>
            <p:cNvGrpSpPr>
              <a:grpSpLocks/>
            </p:cNvGrpSpPr>
            <p:nvPr/>
          </p:nvGrpSpPr>
          <p:grpSpPr bwMode="auto">
            <a:xfrm>
              <a:off x="3480" y="829"/>
              <a:ext cx="289" cy="595"/>
              <a:chOff x="3456" y="2160"/>
              <a:chExt cx="1296" cy="912"/>
            </a:xfrm>
          </p:grpSpPr>
          <p:sp>
            <p:nvSpPr>
              <p:cNvPr id="10297" name="Line 65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298" name="Line 66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0289" name="Line 67"/>
            <p:cNvSpPr>
              <a:spLocks noChangeShapeType="1"/>
            </p:cNvSpPr>
            <p:nvPr/>
          </p:nvSpPr>
          <p:spPr bwMode="auto">
            <a:xfrm>
              <a:off x="4059" y="829"/>
              <a:ext cx="0" cy="5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90" name="Line 68"/>
            <p:cNvSpPr>
              <a:spLocks noChangeShapeType="1"/>
            </p:cNvSpPr>
            <p:nvPr/>
          </p:nvSpPr>
          <p:spPr bwMode="auto">
            <a:xfrm>
              <a:off x="4348" y="829"/>
              <a:ext cx="0" cy="5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4637" y="829"/>
              <a:ext cx="289" cy="595"/>
              <a:chOff x="3456" y="2160"/>
              <a:chExt cx="1296" cy="912"/>
            </a:xfrm>
          </p:grpSpPr>
          <p:sp>
            <p:nvSpPr>
              <p:cNvPr id="10295" name="Line 70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296" name="Line 71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4" name="Group 72"/>
            <p:cNvGrpSpPr>
              <a:grpSpLocks/>
            </p:cNvGrpSpPr>
            <p:nvPr/>
          </p:nvGrpSpPr>
          <p:grpSpPr bwMode="auto">
            <a:xfrm>
              <a:off x="5216" y="829"/>
              <a:ext cx="289" cy="595"/>
              <a:chOff x="3456" y="2160"/>
              <a:chExt cx="1296" cy="912"/>
            </a:xfrm>
          </p:grpSpPr>
          <p:sp>
            <p:nvSpPr>
              <p:cNvPr id="10293" name="Line 73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294" name="Line 74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0273" name="Line 77"/>
          <p:cNvSpPr>
            <a:spLocks noChangeShapeType="1"/>
          </p:cNvSpPr>
          <p:nvPr/>
        </p:nvSpPr>
        <p:spPr bwMode="auto">
          <a:xfrm>
            <a:off x="5459639" y="1398361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4" name="Line 78"/>
          <p:cNvSpPr>
            <a:spLocks noChangeShapeType="1"/>
          </p:cNvSpPr>
          <p:nvPr/>
        </p:nvSpPr>
        <p:spPr bwMode="auto">
          <a:xfrm>
            <a:off x="5561239" y="1609499"/>
            <a:ext cx="338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5" name="Line 79"/>
          <p:cNvSpPr>
            <a:spLocks noChangeShapeType="1"/>
          </p:cNvSpPr>
          <p:nvPr/>
        </p:nvSpPr>
        <p:spPr bwMode="auto">
          <a:xfrm flipH="1">
            <a:off x="5912077" y="14015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6" name="Line 80"/>
          <p:cNvSpPr>
            <a:spLocks noChangeShapeType="1"/>
          </p:cNvSpPr>
          <p:nvPr/>
        </p:nvSpPr>
        <p:spPr bwMode="auto">
          <a:xfrm>
            <a:off x="6013677" y="1401536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7" name="Line 81"/>
          <p:cNvSpPr>
            <a:spLocks noChangeShapeType="1"/>
          </p:cNvSpPr>
          <p:nvPr/>
        </p:nvSpPr>
        <p:spPr bwMode="auto">
          <a:xfrm>
            <a:off x="6842352" y="14015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8" name="Line 82"/>
          <p:cNvSpPr>
            <a:spLocks noChangeShapeType="1"/>
          </p:cNvSpPr>
          <p:nvPr/>
        </p:nvSpPr>
        <p:spPr bwMode="auto">
          <a:xfrm>
            <a:off x="6943952" y="1612674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9" name="Line 83"/>
          <p:cNvSpPr>
            <a:spLocks noChangeShapeType="1"/>
          </p:cNvSpPr>
          <p:nvPr/>
        </p:nvSpPr>
        <p:spPr bwMode="auto">
          <a:xfrm flipH="1">
            <a:off x="7293202" y="14015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0" name="Line 84"/>
          <p:cNvSpPr>
            <a:spLocks noChangeShapeType="1"/>
          </p:cNvSpPr>
          <p:nvPr/>
        </p:nvSpPr>
        <p:spPr bwMode="auto">
          <a:xfrm>
            <a:off x="7394802" y="1401536"/>
            <a:ext cx="338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1" name="Line 85"/>
          <p:cNvSpPr>
            <a:spLocks noChangeShapeType="1"/>
          </p:cNvSpPr>
          <p:nvPr/>
        </p:nvSpPr>
        <p:spPr bwMode="auto">
          <a:xfrm>
            <a:off x="7753577" y="1401536"/>
            <a:ext cx="122237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2" name="Line 86"/>
          <p:cNvSpPr>
            <a:spLocks noChangeShapeType="1"/>
          </p:cNvSpPr>
          <p:nvPr/>
        </p:nvSpPr>
        <p:spPr bwMode="auto">
          <a:xfrm>
            <a:off x="6412139" y="1401536"/>
            <a:ext cx="415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3" name="Line 87"/>
          <p:cNvSpPr>
            <a:spLocks noChangeShapeType="1"/>
          </p:cNvSpPr>
          <p:nvPr/>
        </p:nvSpPr>
        <p:spPr bwMode="auto">
          <a:xfrm>
            <a:off x="5378677" y="140153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4" name="Line 88"/>
          <p:cNvSpPr>
            <a:spLocks noChangeShapeType="1"/>
          </p:cNvSpPr>
          <p:nvPr/>
        </p:nvSpPr>
        <p:spPr bwMode="auto">
          <a:xfrm>
            <a:off x="7890102" y="161267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5" name="Rectangle 89"/>
          <p:cNvSpPr>
            <a:spLocks noChangeArrowheads="1"/>
          </p:cNvSpPr>
          <p:nvPr/>
        </p:nvSpPr>
        <p:spPr bwMode="auto">
          <a:xfrm rot="2365293">
            <a:off x="4505552" y="1190399"/>
            <a:ext cx="433387" cy="111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286" name="Rectangle 90"/>
          <p:cNvSpPr>
            <a:spLocks noChangeArrowheads="1"/>
          </p:cNvSpPr>
          <p:nvPr/>
        </p:nvSpPr>
        <p:spPr bwMode="auto">
          <a:xfrm rot="-2094291">
            <a:off x="4519839" y="1495199"/>
            <a:ext cx="431800" cy="111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287" name="AutoShape 91"/>
          <p:cNvSpPr>
            <a:spLocks noChangeArrowheads="1"/>
          </p:cNvSpPr>
          <p:nvPr/>
        </p:nvSpPr>
        <p:spPr bwMode="auto">
          <a:xfrm>
            <a:off x="4854802" y="1285649"/>
            <a:ext cx="392112" cy="254000"/>
          </a:xfrm>
          <a:prstGeom prst="rightArrow">
            <a:avLst>
              <a:gd name="adj1" fmla="val 50000"/>
              <a:gd name="adj2" fmla="val 3859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397" y="6027230"/>
            <a:ext cx="4572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We’ll look at the encoding scheme which ensures this in a moment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63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882"/>
            <a:ext cx="9144000" cy="73659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Edge Lock Technique (Tracking Receiver)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1972" y="910999"/>
            <a:ext cx="1290638" cy="1182687"/>
            <a:chOff x="208" y="903"/>
            <a:chExt cx="813" cy="745"/>
          </a:xfrm>
        </p:grpSpPr>
        <p:sp>
          <p:nvSpPr>
            <p:cNvPr id="14843" name="Rectangle 4"/>
            <p:cNvSpPr>
              <a:spLocks noChangeArrowheads="1"/>
            </p:cNvSpPr>
            <p:nvPr/>
          </p:nvSpPr>
          <p:spPr bwMode="auto">
            <a:xfrm>
              <a:off x="309" y="1006"/>
              <a:ext cx="598" cy="533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+mn-lt"/>
                </a:rPr>
                <a:t>Device</a:t>
              </a:r>
            </a:p>
            <a:p>
              <a:pPr algn="ctr"/>
              <a:r>
                <a:rPr lang="en-US" sz="2000" b="1">
                  <a:latin typeface="+mn-lt"/>
                </a:rPr>
                <a:t> A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903"/>
              <a:ext cx="455" cy="104"/>
              <a:chOff x="348" y="1027"/>
              <a:chExt cx="455" cy="104"/>
            </a:xfrm>
          </p:grpSpPr>
          <p:sp>
            <p:nvSpPr>
              <p:cNvPr id="14872" name="Line 6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3" name="Line 7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4" name="Line 8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5" name="Line 9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6" name="Line 10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7" name="Line 11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8" name="Line 12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9" name="Line 13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80" y="1544"/>
              <a:ext cx="455" cy="104"/>
              <a:chOff x="348" y="1027"/>
              <a:chExt cx="455" cy="104"/>
            </a:xfrm>
          </p:grpSpPr>
          <p:sp>
            <p:nvSpPr>
              <p:cNvPr id="14864" name="Line 15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5" name="Line 16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6" name="Line 17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7" name="Line 18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8" name="Line 19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9" name="Line 20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0" name="Line 21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1" name="Line 22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5400000">
              <a:off x="741" y="1209"/>
              <a:ext cx="455" cy="104"/>
              <a:chOff x="348" y="1027"/>
              <a:chExt cx="455" cy="104"/>
            </a:xfrm>
          </p:grpSpPr>
          <p:sp>
            <p:nvSpPr>
              <p:cNvPr id="14856" name="Line 24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7" name="Line 25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8" name="Line 26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9" name="Line 27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0" name="Line 28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1" name="Line 29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2" name="Line 30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3" name="Line 31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-5400000">
              <a:off x="32" y="1205"/>
              <a:ext cx="455" cy="104"/>
              <a:chOff x="348" y="1027"/>
              <a:chExt cx="455" cy="104"/>
            </a:xfrm>
          </p:grpSpPr>
          <p:sp>
            <p:nvSpPr>
              <p:cNvPr id="14848" name="Line 33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49" name="Line 34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0" name="Line 35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1" name="Line 36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2" name="Line 37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3" name="Line 38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4" name="Line 39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5" name="Line 40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828347" y="1369786"/>
            <a:ext cx="3806825" cy="301625"/>
            <a:chOff x="1138" y="1192"/>
            <a:chExt cx="2398" cy="190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138" y="1192"/>
              <a:ext cx="1205" cy="190"/>
              <a:chOff x="391" y="1166"/>
              <a:chExt cx="1205" cy="190"/>
            </a:xfrm>
          </p:grpSpPr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>
                <a:off x="1184" y="1166"/>
                <a:ext cx="412" cy="190"/>
                <a:chOff x="1184" y="1148"/>
                <a:chExt cx="412" cy="190"/>
              </a:xfrm>
            </p:grpSpPr>
            <p:grpSp>
              <p:nvGrpSpPr>
                <p:cNvPr id="10" name="Group 44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83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4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41" name="Line 4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42" name="Line 4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1" name="Group 49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83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6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7" name="Line 5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8" name="Line 5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791" y="1166"/>
                <a:ext cx="412" cy="190"/>
                <a:chOff x="1184" y="1148"/>
                <a:chExt cx="412" cy="190"/>
              </a:xfrm>
            </p:grpSpPr>
            <p:grpSp>
              <p:nvGrpSpPr>
                <p:cNvPr id="13" name="Group 55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82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1" name="Line 5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2" name="Line 5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4" name="Group 60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82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7" name="Line 6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8" name="Line 6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5" name="Group 65"/>
              <p:cNvGrpSpPr>
                <a:grpSpLocks/>
              </p:cNvGrpSpPr>
              <p:nvPr/>
            </p:nvGrpSpPr>
            <p:grpSpPr bwMode="auto">
              <a:xfrm>
                <a:off x="391" y="1166"/>
                <a:ext cx="412" cy="190"/>
                <a:chOff x="1184" y="1148"/>
                <a:chExt cx="412" cy="190"/>
              </a:xfrm>
            </p:grpSpPr>
            <p:grpSp>
              <p:nvGrpSpPr>
                <p:cNvPr id="16" name="Group 66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81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1" name="Line 6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2" name="Line 7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7" name="Group 71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815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16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17" name="Line 7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18" name="Line 7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18" name="Group 76"/>
            <p:cNvGrpSpPr>
              <a:grpSpLocks/>
            </p:cNvGrpSpPr>
            <p:nvPr/>
          </p:nvGrpSpPr>
          <p:grpSpPr bwMode="auto">
            <a:xfrm>
              <a:off x="2331" y="1192"/>
              <a:ext cx="1205" cy="190"/>
              <a:chOff x="391" y="1166"/>
              <a:chExt cx="1205" cy="190"/>
            </a:xfrm>
          </p:grpSpPr>
          <p:grpSp>
            <p:nvGrpSpPr>
              <p:cNvPr id="19" name="Group 77"/>
              <p:cNvGrpSpPr>
                <a:grpSpLocks/>
              </p:cNvGrpSpPr>
              <p:nvPr/>
            </p:nvGrpSpPr>
            <p:grpSpPr bwMode="auto">
              <a:xfrm>
                <a:off x="1184" y="1166"/>
                <a:ext cx="412" cy="190"/>
                <a:chOff x="1184" y="1148"/>
                <a:chExt cx="412" cy="190"/>
              </a:xfrm>
            </p:grpSpPr>
            <p:grpSp>
              <p:nvGrpSpPr>
                <p:cNvPr id="20" name="Group 78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806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7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8" name="Line 8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9" name="Line 8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1" name="Group 83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80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4" name="Line 8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5" name="Line 8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2" name="Group 88"/>
              <p:cNvGrpSpPr>
                <a:grpSpLocks/>
              </p:cNvGrpSpPr>
              <p:nvPr/>
            </p:nvGrpSpPr>
            <p:grpSpPr bwMode="auto">
              <a:xfrm>
                <a:off x="791" y="1166"/>
                <a:ext cx="412" cy="190"/>
                <a:chOff x="1184" y="1148"/>
                <a:chExt cx="412" cy="190"/>
              </a:xfrm>
            </p:grpSpPr>
            <p:grpSp>
              <p:nvGrpSpPr>
                <p:cNvPr id="23" name="Group 89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79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7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8" name="Line 9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9" name="Line 9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94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792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3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4" name="Line 9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5" name="Line 9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5" name="Group 99"/>
              <p:cNvGrpSpPr>
                <a:grpSpLocks/>
              </p:cNvGrpSpPr>
              <p:nvPr/>
            </p:nvGrpSpPr>
            <p:grpSpPr bwMode="auto">
              <a:xfrm>
                <a:off x="391" y="1166"/>
                <a:ext cx="412" cy="190"/>
                <a:chOff x="1184" y="1148"/>
                <a:chExt cx="412" cy="190"/>
              </a:xfrm>
            </p:grpSpPr>
            <p:grpSp>
              <p:nvGrpSpPr>
                <p:cNvPr id="26" name="Group 100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786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7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8" name="Line 10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9" name="Line 10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7" name="Group 105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782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3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4" name="Line 10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5" name="Line 10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</p:grpSp>
      </p:grpSp>
      <p:sp>
        <p:nvSpPr>
          <p:cNvPr id="14341" name="Line 110"/>
          <p:cNvSpPr>
            <a:spLocks noChangeShapeType="1"/>
          </p:cNvSpPr>
          <p:nvPr/>
        </p:nvSpPr>
        <p:spPr bwMode="auto">
          <a:xfrm flipV="1">
            <a:off x="2920547" y="1871436"/>
            <a:ext cx="1652588" cy="15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342" name="Line 111"/>
          <p:cNvSpPr>
            <a:spLocks noChangeShapeType="1"/>
          </p:cNvSpPr>
          <p:nvPr/>
        </p:nvSpPr>
        <p:spPr bwMode="auto">
          <a:xfrm flipV="1">
            <a:off x="5676447" y="1487261"/>
            <a:ext cx="642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343" name="Text Box 112"/>
          <p:cNvSpPr txBox="1">
            <a:spLocks noChangeArrowheads="1"/>
          </p:cNvSpPr>
          <p:nvPr/>
        </p:nvSpPr>
        <p:spPr bwMode="auto">
          <a:xfrm>
            <a:off x="1904547" y="1957161"/>
            <a:ext cx="334072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+mn-lt"/>
              </a:rPr>
              <a:t>Device A sends pulse train to Device B</a:t>
            </a:r>
          </a:p>
        </p:txBody>
      </p:sp>
      <p:grpSp>
        <p:nvGrpSpPr>
          <p:cNvPr id="28" name="Group 113"/>
          <p:cNvGrpSpPr>
            <a:grpSpLocks/>
          </p:cNvGrpSpPr>
          <p:nvPr/>
        </p:nvGrpSpPr>
        <p:grpSpPr bwMode="auto">
          <a:xfrm>
            <a:off x="631372" y="2493736"/>
            <a:ext cx="8308975" cy="1520825"/>
            <a:chOff x="384" y="1900"/>
            <a:chExt cx="5234" cy="958"/>
          </a:xfrm>
        </p:grpSpPr>
        <p:sp>
          <p:nvSpPr>
            <p:cNvPr id="14677" name="Text Box 114"/>
            <p:cNvSpPr txBox="1">
              <a:spLocks noChangeArrowheads="1"/>
            </p:cNvSpPr>
            <p:nvPr/>
          </p:nvSpPr>
          <p:spPr bwMode="auto">
            <a:xfrm>
              <a:off x="3879" y="2490"/>
              <a:ext cx="1739" cy="3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+mn-lt"/>
                </a:rPr>
                <a:t>Device B “locks” onto edges</a:t>
              </a:r>
              <a:br>
                <a:rPr lang="en-US" sz="1600">
                  <a:latin typeface="+mn-lt"/>
                </a:rPr>
              </a:br>
              <a:r>
                <a:rPr lang="en-US" sz="1600">
                  <a:latin typeface="+mn-lt"/>
                </a:rPr>
                <a:t>to be in sync with pulse stream</a:t>
              </a:r>
            </a:p>
          </p:txBody>
        </p:sp>
        <p:grpSp>
          <p:nvGrpSpPr>
            <p:cNvPr id="29" name="Group 115"/>
            <p:cNvGrpSpPr>
              <a:grpSpLocks/>
            </p:cNvGrpSpPr>
            <p:nvPr/>
          </p:nvGrpSpPr>
          <p:grpSpPr bwMode="auto">
            <a:xfrm>
              <a:off x="384" y="1900"/>
              <a:ext cx="3505" cy="690"/>
              <a:chOff x="384" y="1900"/>
              <a:chExt cx="3505" cy="690"/>
            </a:xfrm>
          </p:grpSpPr>
          <p:grpSp>
            <p:nvGrpSpPr>
              <p:cNvPr id="30" name="Group 116"/>
              <p:cNvGrpSpPr>
                <a:grpSpLocks/>
              </p:cNvGrpSpPr>
              <p:nvPr/>
            </p:nvGrpSpPr>
            <p:grpSpPr bwMode="auto">
              <a:xfrm>
                <a:off x="384" y="1900"/>
                <a:ext cx="2398" cy="396"/>
                <a:chOff x="472" y="2412"/>
                <a:chExt cx="2398" cy="396"/>
              </a:xfrm>
            </p:grpSpPr>
            <p:grpSp>
              <p:nvGrpSpPr>
                <p:cNvPr id="31" name="Group 117"/>
                <p:cNvGrpSpPr>
                  <a:grpSpLocks/>
                </p:cNvGrpSpPr>
                <p:nvPr/>
              </p:nvGrpSpPr>
              <p:grpSpPr bwMode="auto">
                <a:xfrm>
                  <a:off x="472" y="2498"/>
                  <a:ext cx="2398" cy="190"/>
                  <a:chOff x="1138" y="1192"/>
                  <a:chExt cx="2398" cy="190"/>
                </a:xfrm>
              </p:grpSpPr>
              <p:grpSp>
                <p:nvGrpSpPr>
                  <p:cNvPr id="14722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1138" y="1192"/>
                    <a:ext cx="1205" cy="190"/>
                    <a:chOff x="391" y="1166"/>
                    <a:chExt cx="1205" cy="190"/>
                  </a:xfrm>
                </p:grpSpPr>
                <p:grpSp>
                  <p:nvGrpSpPr>
                    <p:cNvPr id="14723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32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71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72" name="Line 1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73" name="Line 1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74" name="Line 1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33" name="Group 1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67" name="Line 1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8" name="Line 1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9" name="Line 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70" name="Line 1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742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1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43" name="Group 1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61" name="Line 1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2" name="Line 1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3" name="Lin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4" name="Lin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44" name="Group 1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57" name="Line 1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8" name="Line 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9" name="Line 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0" name="Line 1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745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46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51" name="Line 1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2" name="Line 1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3" name="Line 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4" name="Lin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55" name="Group 1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47" name="Line 1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48" name="Line 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49" name="Lin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0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756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331" y="1192"/>
                    <a:ext cx="1205" cy="190"/>
                    <a:chOff x="391" y="1166"/>
                    <a:chExt cx="1205" cy="190"/>
                  </a:xfrm>
                </p:grpSpPr>
                <p:grpSp>
                  <p:nvGrpSpPr>
                    <p:cNvPr id="14765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66" name="Group 1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38" name="Line 1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9" name="Line 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40" name="Line 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41" name="Line 1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75" name="Group 1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34" name="Line 1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5" name="Line 1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6" name="Line 1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7" name="Line 1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776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1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77" name="Group 1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28" name="Line 1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9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0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1" name="Lin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78" name="Group 1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24" name="Lin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5" name="Lin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6" name="Line 1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7" name="Line 1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779" name="Group 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80" name="Group 1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18" name="Line 1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19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0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1" name="Line 1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81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14" name="Line 1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15" name="Line 1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16" name="Line 1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17" name="Line 1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4790" name="Group 186"/>
                <p:cNvGrpSpPr>
                  <a:grpSpLocks/>
                </p:cNvGrpSpPr>
                <p:nvPr/>
              </p:nvGrpSpPr>
              <p:grpSpPr bwMode="auto">
                <a:xfrm>
                  <a:off x="517" y="2412"/>
                  <a:ext cx="2286" cy="396"/>
                  <a:chOff x="1137" y="3328"/>
                  <a:chExt cx="2286" cy="181"/>
                </a:xfrm>
              </p:grpSpPr>
              <p:sp>
                <p:nvSpPr>
                  <p:cNvPr id="14683" name="Line 18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840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4" name="Line 18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938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5" name="Line 18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40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6" name="Line 19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143" y="3419"/>
                    <a:ext cx="177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7" name="Line 19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7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8" name="Line 19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553" y="3424"/>
                    <a:ext cx="16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9" name="Line 19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650" y="3417"/>
                    <a:ext cx="18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0" name="Line 19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745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1" name="Line 19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47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2" name="Line 19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147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3" name="Line 19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249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4" name="Line 19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5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5" name="Line 19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033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6" name="Line 20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133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7" name="Line 201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236" y="3417"/>
                    <a:ext cx="18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8" name="Line 20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331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9" name="Line 20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642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0" name="Line 20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738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1" name="Line 20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840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2" name="Line 20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940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3" name="Line 20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243" y="3417"/>
                    <a:ext cx="18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4" name="Line 20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338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5" name="Line 20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440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6" name="Line 21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542" y="3420"/>
                    <a:ext cx="177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sp>
            <p:nvSpPr>
              <p:cNvPr id="14680" name="Line 211"/>
              <p:cNvSpPr>
                <a:spLocks noChangeShapeType="1"/>
              </p:cNvSpPr>
              <p:nvPr/>
            </p:nvSpPr>
            <p:spPr bwMode="auto">
              <a:xfrm>
                <a:off x="2882" y="2075"/>
                <a:ext cx="1007" cy="5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4791" name="Group 212"/>
          <p:cNvGrpSpPr>
            <a:grpSpLocks/>
          </p:cNvGrpSpPr>
          <p:nvPr/>
        </p:nvGrpSpPr>
        <p:grpSpPr bwMode="auto">
          <a:xfrm>
            <a:off x="807585" y="2765199"/>
            <a:ext cx="5373687" cy="1135062"/>
            <a:chOff x="495" y="2071"/>
            <a:chExt cx="3385" cy="715"/>
          </a:xfrm>
        </p:grpSpPr>
        <p:grpSp>
          <p:nvGrpSpPr>
            <p:cNvPr id="14800" name="Group 213"/>
            <p:cNvGrpSpPr>
              <a:grpSpLocks/>
            </p:cNvGrpSpPr>
            <p:nvPr/>
          </p:nvGrpSpPr>
          <p:grpSpPr bwMode="auto">
            <a:xfrm>
              <a:off x="666" y="2476"/>
              <a:ext cx="2398" cy="190"/>
              <a:chOff x="1138" y="1192"/>
              <a:chExt cx="2398" cy="190"/>
            </a:xfrm>
          </p:grpSpPr>
          <p:grpSp>
            <p:nvGrpSpPr>
              <p:cNvPr id="14801" name="Group 214"/>
              <p:cNvGrpSpPr>
                <a:grpSpLocks/>
              </p:cNvGrpSpPr>
              <p:nvPr/>
            </p:nvGrpSpPr>
            <p:grpSpPr bwMode="auto">
              <a:xfrm>
                <a:off x="1138" y="1192"/>
                <a:ext cx="1205" cy="190"/>
                <a:chOff x="391" y="1166"/>
                <a:chExt cx="1205" cy="190"/>
              </a:xfrm>
            </p:grpSpPr>
            <p:grpSp>
              <p:nvGrpSpPr>
                <p:cNvPr id="14810" name="Group 215"/>
                <p:cNvGrpSpPr>
                  <a:grpSpLocks/>
                </p:cNvGrpSpPr>
                <p:nvPr/>
              </p:nvGrpSpPr>
              <p:grpSpPr bwMode="auto">
                <a:xfrm>
                  <a:off x="1184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811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73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4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5" name="Line 219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6" name="Line 220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812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69" name="Line 2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0" name="Line 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1" name="Line 224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2" name="Line 22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4813" name="Group 226"/>
                <p:cNvGrpSpPr>
                  <a:grpSpLocks/>
                </p:cNvGrpSpPr>
                <p:nvPr/>
              </p:nvGrpSpPr>
              <p:grpSpPr bwMode="auto">
                <a:xfrm>
                  <a:off x="791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814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63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4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5" name="Line 230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6" name="Line 23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823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59" name="Line 2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0" name="Line 2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1" name="Line 23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2" name="Line 236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4824" name="Group 237"/>
                <p:cNvGrpSpPr>
                  <a:grpSpLocks/>
                </p:cNvGrpSpPr>
                <p:nvPr/>
              </p:nvGrpSpPr>
              <p:grpSpPr bwMode="auto">
                <a:xfrm>
                  <a:off x="391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833" name="Group 238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53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4" name="Line 2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5" name="Line 24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6" name="Line 242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834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49" name="Line 2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0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1" name="Line 246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2" name="Line 247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14844" name="Group 248"/>
              <p:cNvGrpSpPr>
                <a:grpSpLocks/>
              </p:cNvGrpSpPr>
              <p:nvPr/>
            </p:nvGrpSpPr>
            <p:grpSpPr bwMode="auto">
              <a:xfrm>
                <a:off x="2331" y="1192"/>
                <a:ext cx="1205" cy="190"/>
                <a:chOff x="391" y="1166"/>
                <a:chExt cx="1205" cy="190"/>
              </a:xfrm>
            </p:grpSpPr>
            <p:grpSp>
              <p:nvGrpSpPr>
                <p:cNvPr id="14845" name="Group 249"/>
                <p:cNvGrpSpPr>
                  <a:grpSpLocks/>
                </p:cNvGrpSpPr>
                <p:nvPr/>
              </p:nvGrpSpPr>
              <p:grpSpPr bwMode="auto">
                <a:xfrm>
                  <a:off x="1184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846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40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41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42" name="Line 253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43" name="Line 254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847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36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7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8" name="Line 258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9" name="Line 259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4336" name="Group 260"/>
                <p:cNvGrpSpPr>
                  <a:grpSpLocks/>
                </p:cNvGrpSpPr>
                <p:nvPr/>
              </p:nvGrpSpPr>
              <p:grpSpPr bwMode="auto">
                <a:xfrm>
                  <a:off x="791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337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30" name="Line 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1" name="Line 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2" name="Line 264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3" name="Line 26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339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26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7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8" name="Line 269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9" name="Line 270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4340" name="Group 271"/>
                <p:cNvGrpSpPr>
                  <a:grpSpLocks/>
                </p:cNvGrpSpPr>
                <p:nvPr/>
              </p:nvGrpSpPr>
              <p:grpSpPr bwMode="auto">
                <a:xfrm>
                  <a:off x="391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344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20" name="Line 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1" name="Line 2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2" name="Line 27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3" name="Line 276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345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16" name="Line 2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17" name="Line 2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18" name="Line 280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19" name="Line 28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</p:grpSp>
        </p:grpSp>
        <p:grpSp>
          <p:nvGrpSpPr>
            <p:cNvPr id="14346" name="Group 282"/>
            <p:cNvGrpSpPr>
              <a:grpSpLocks/>
            </p:cNvGrpSpPr>
            <p:nvPr/>
          </p:nvGrpSpPr>
          <p:grpSpPr bwMode="auto">
            <a:xfrm>
              <a:off x="495" y="2071"/>
              <a:ext cx="3385" cy="715"/>
              <a:chOff x="495" y="2071"/>
              <a:chExt cx="3385" cy="715"/>
            </a:xfrm>
          </p:grpSpPr>
          <p:grpSp>
            <p:nvGrpSpPr>
              <p:cNvPr id="14347" name="Group 283"/>
              <p:cNvGrpSpPr>
                <a:grpSpLocks/>
              </p:cNvGrpSpPr>
              <p:nvPr/>
            </p:nvGrpSpPr>
            <p:grpSpPr bwMode="auto">
              <a:xfrm>
                <a:off x="731" y="2390"/>
                <a:ext cx="2286" cy="396"/>
                <a:chOff x="1137" y="3328"/>
                <a:chExt cx="2286" cy="181"/>
              </a:xfrm>
            </p:grpSpPr>
            <p:sp>
              <p:nvSpPr>
                <p:cNvPr id="14585" name="Line 284"/>
                <p:cNvSpPr>
                  <a:spLocks noChangeShapeType="1"/>
                </p:cNvSpPr>
                <p:nvPr/>
              </p:nvSpPr>
              <p:spPr bwMode="auto">
                <a:xfrm rot="-5400000">
                  <a:off x="1840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86" name="Line 285"/>
                <p:cNvSpPr>
                  <a:spLocks noChangeShapeType="1"/>
                </p:cNvSpPr>
                <p:nvPr/>
              </p:nvSpPr>
              <p:spPr bwMode="auto">
                <a:xfrm rot="-5400000">
                  <a:off x="1938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87" name="Line 286"/>
                <p:cNvSpPr>
                  <a:spLocks noChangeShapeType="1"/>
                </p:cNvSpPr>
                <p:nvPr/>
              </p:nvSpPr>
              <p:spPr bwMode="auto">
                <a:xfrm rot="-5400000">
                  <a:off x="2040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88" name="Line 28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143" y="3419"/>
                  <a:ext cx="177" cy="3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89" name="Line 288"/>
                <p:cNvSpPr>
                  <a:spLocks noChangeShapeType="1"/>
                </p:cNvSpPr>
                <p:nvPr/>
              </p:nvSpPr>
              <p:spPr bwMode="auto">
                <a:xfrm rot="-5400000">
                  <a:off x="1447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0" name="Line 289"/>
                <p:cNvSpPr>
                  <a:spLocks noChangeShapeType="1"/>
                </p:cNvSpPr>
                <p:nvPr/>
              </p:nvSpPr>
              <p:spPr bwMode="auto">
                <a:xfrm rot="-5400000">
                  <a:off x="1553" y="3424"/>
                  <a:ext cx="168" cy="1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1" name="Line 29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50" y="3417"/>
                  <a:ext cx="181" cy="3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2" name="Line 291"/>
                <p:cNvSpPr>
                  <a:spLocks noChangeShapeType="1"/>
                </p:cNvSpPr>
                <p:nvPr/>
              </p:nvSpPr>
              <p:spPr bwMode="auto">
                <a:xfrm rot="-5400000">
                  <a:off x="1745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3" name="Line 292"/>
                <p:cNvSpPr>
                  <a:spLocks noChangeShapeType="1"/>
                </p:cNvSpPr>
                <p:nvPr/>
              </p:nvSpPr>
              <p:spPr bwMode="auto">
                <a:xfrm rot="-5400000">
                  <a:off x="1047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4" name="Line 29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147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5" name="Line 29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249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6" name="Line 295"/>
                <p:cNvSpPr>
                  <a:spLocks noChangeShapeType="1"/>
                </p:cNvSpPr>
                <p:nvPr/>
              </p:nvSpPr>
              <p:spPr bwMode="auto">
                <a:xfrm rot="-5400000">
                  <a:off x="1345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7" name="Line 296"/>
                <p:cNvSpPr>
                  <a:spLocks noChangeShapeType="1"/>
                </p:cNvSpPr>
                <p:nvPr/>
              </p:nvSpPr>
              <p:spPr bwMode="auto">
                <a:xfrm rot="-5400000">
                  <a:off x="3033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8" name="Line 29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133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9" name="Line 29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236" y="3417"/>
                  <a:ext cx="181" cy="4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0" name="Line 299"/>
                <p:cNvSpPr>
                  <a:spLocks noChangeShapeType="1"/>
                </p:cNvSpPr>
                <p:nvPr/>
              </p:nvSpPr>
              <p:spPr bwMode="auto">
                <a:xfrm rot="-5400000">
                  <a:off x="3331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1" name="Line 30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42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2" name="Line 301"/>
                <p:cNvSpPr>
                  <a:spLocks noChangeShapeType="1"/>
                </p:cNvSpPr>
                <p:nvPr/>
              </p:nvSpPr>
              <p:spPr bwMode="auto">
                <a:xfrm rot="-5400000">
                  <a:off x="2738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3" name="Line 302"/>
                <p:cNvSpPr>
                  <a:spLocks noChangeShapeType="1"/>
                </p:cNvSpPr>
                <p:nvPr/>
              </p:nvSpPr>
              <p:spPr bwMode="auto">
                <a:xfrm rot="-5400000">
                  <a:off x="2840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4" name="Line 30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40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5" name="Line 30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243" y="3417"/>
                  <a:ext cx="181" cy="3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6" name="Line 305"/>
                <p:cNvSpPr>
                  <a:spLocks noChangeShapeType="1"/>
                </p:cNvSpPr>
                <p:nvPr/>
              </p:nvSpPr>
              <p:spPr bwMode="auto">
                <a:xfrm rot="-5400000">
                  <a:off x="2338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7" name="Line 306"/>
                <p:cNvSpPr>
                  <a:spLocks noChangeShapeType="1"/>
                </p:cNvSpPr>
                <p:nvPr/>
              </p:nvSpPr>
              <p:spPr bwMode="auto">
                <a:xfrm rot="-5400000">
                  <a:off x="2440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8" name="Line 30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542" y="3420"/>
                  <a:ext cx="177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4583" name="Arc 308"/>
              <p:cNvSpPr>
                <a:spLocks/>
              </p:cNvSpPr>
              <p:nvPr/>
            </p:nvSpPr>
            <p:spPr bwMode="auto">
              <a:xfrm rot="5400000" flipV="1">
                <a:off x="316" y="2250"/>
                <a:ext cx="508" cy="150"/>
              </a:xfrm>
              <a:custGeom>
                <a:avLst/>
                <a:gdLst>
                  <a:gd name="T0" fmla="*/ 302 w 21600"/>
                  <a:gd name="T1" fmla="*/ 0 h 21184"/>
                  <a:gd name="T2" fmla="*/ 500 w 21600"/>
                  <a:gd name="T3" fmla="*/ 150 h 21184"/>
                  <a:gd name="T4" fmla="*/ 0 w 21600"/>
                  <a:gd name="T5" fmla="*/ 123 h 2118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84"/>
                  <a:gd name="T11" fmla="*/ 21600 w 21600"/>
                  <a:gd name="T12" fmla="*/ 21184 h 21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84" fill="none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</a:path>
                  <a:path w="21600" h="21184" stroke="0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  <a:lnTo>
                      <a:pt x="0" y="17354"/>
                    </a:lnTo>
                    <a:close/>
                  </a:path>
                </a:pathLst>
              </a:custGeom>
              <a:noFill/>
              <a:ln w="28575">
                <a:solidFill>
                  <a:srgbClr val="0033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84" name="Line 309"/>
              <p:cNvSpPr>
                <a:spLocks noChangeShapeType="1"/>
              </p:cNvSpPr>
              <p:nvPr/>
            </p:nvSpPr>
            <p:spPr bwMode="auto">
              <a:xfrm>
                <a:off x="3125" y="2579"/>
                <a:ext cx="755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4348" name="Group 310"/>
          <p:cNvGrpSpPr>
            <a:grpSpLocks/>
          </p:cNvGrpSpPr>
          <p:nvPr/>
        </p:nvGrpSpPr>
        <p:grpSpPr bwMode="auto">
          <a:xfrm>
            <a:off x="1394960" y="3590699"/>
            <a:ext cx="4806950" cy="1136650"/>
            <a:chOff x="865" y="2591"/>
            <a:chExt cx="3028" cy="716"/>
          </a:xfrm>
        </p:grpSpPr>
        <p:grpSp>
          <p:nvGrpSpPr>
            <p:cNvPr id="14350" name="Group 311"/>
            <p:cNvGrpSpPr>
              <a:grpSpLocks/>
            </p:cNvGrpSpPr>
            <p:nvPr/>
          </p:nvGrpSpPr>
          <p:grpSpPr bwMode="auto">
            <a:xfrm>
              <a:off x="1194" y="2911"/>
              <a:ext cx="2286" cy="396"/>
              <a:chOff x="1137" y="3328"/>
              <a:chExt cx="2286" cy="181"/>
            </a:xfrm>
          </p:grpSpPr>
          <p:sp>
            <p:nvSpPr>
              <p:cNvPr id="14556" name="Line 312"/>
              <p:cNvSpPr>
                <a:spLocks noChangeShapeType="1"/>
              </p:cNvSpPr>
              <p:nvPr/>
            </p:nvSpPr>
            <p:spPr bwMode="auto">
              <a:xfrm rot="-5400000">
                <a:off x="18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57" name="Line 313"/>
              <p:cNvSpPr>
                <a:spLocks noChangeShapeType="1"/>
              </p:cNvSpPr>
              <p:nvPr/>
            </p:nvSpPr>
            <p:spPr bwMode="auto">
              <a:xfrm rot="-5400000">
                <a:off x="19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58" name="Line 314"/>
              <p:cNvSpPr>
                <a:spLocks noChangeShapeType="1"/>
              </p:cNvSpPr>
              <p:nvPr/>
            </p:nvSpPr>
            <p:spPr bwMode="auto">
              <a:xfrm rot="-5400000">
                <a:off x="20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59" name="Line 315"/>
              <p:cNvSpPr>
                <a:spLocks noChangeShapeType="1"/>
              </p:cNvSpPr>
              <p:nvPr/>
            </p:nvSpPr>
            <p:spPr bwMode="auto">
              <a:xfrm rot="5400000" flipH="1">
                <a:off x="2143" y="3419"/>
                <a:ext cx="177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0" name="Line 316"/>
              <p:cNvSpPr>
                <a:spLocks noChangeShapeType="1"/>
              </p:cNvSpPr>
              <p:nvPr/>
            </p:nvSpPr>
            <p:spPr bwMode="auto">
              <a:xfrm rot="-5400000">
                <a:off x="14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1" name="Line 317"/>
              <p:cNvSpPr>
                <a:spLocks noChangeShapeType="1"/>
              </p:cNvSpPr>
              <p:nvPr/>
            </p:nvSpPr>
            <p:spPr bwMode="auto">
              <a:xfrm rot="-5400000">
                <a:off x="1553" y="3424"/>
                <a:ext cx="168" cy="1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2" name="Line 318"/>
              <p:cNvSpPr>
                <a:spLocks noChangeShapeType="1"/>
              </p:cNvSpPr>
              <p:nvPr/>
            </p:nvSpPr>
            <p:spPr bwMode="auto">
              <a:xfrm rot="5400000" flipH="1">
                <a:off x="1650" y="3417"/>
                <a:ext cx="181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3" name="Line 319"/>
              <p:cNvSpPr>
                <a:spLocks noChangeShapeType="1"/>
              </p:cNvSpPr>
              <p:nvPr/>
            </p:nvSpPr>
            <p:spPr bwMode="auto">
              <a:xfrm rot="-5400000">
                <a:off x="1745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4" name="Line 320"/>
              <p:cNvSpPr>
                <a:spLocks noChangeShapeType="1"/>
              </p:cNvSpPr>
              <p:nvPr/>
            </p:nvSpPr>
            <p:spPr bwMode="auto">
              <a:xfrm rot="-5400000">
                <a:off x="10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5" name="Line 321"/>
              <p:cNvSpPr>
                <a:spLocks noChangeShapeType="1"/>
              </p:cNvSpPr>
              <p:nvPr/>
            </p:nvSpPr>
            <p:spPr bwMode="auto">
              <a:xfrm rot="5400000" flipH="1">
                <a:off x="11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6" name="Line 322"/>
              <p:cNvSpPr>
                <a:spLocks noChangeShapeType="1"/>
              </p:cNvSpPr>
              <p:nvPr/>
            </p:nvSpPr>
            <p:spPr bwMode="auto">
              <a:xfrm rot="5400000" flipH="1">
                <a:off x="1249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7" name="Line 323"/>
              <p:cNvSpPr>
                <a:spLocks noChangeShapeType="1"/>
              </p:cNvSpPr>
              <p:nvPr/>
            </p:nvSpPr>
            <p:spPr bwMode="auto">
              <a:xfrm rot="-5400000">
                <a:off x="1345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8" name="Line 324"/>
              <p:cNvSpPr>
                <a:spLocks noChangeShapeType="1"/>
              </p:cNvSpPr>
              <p:nvPr/>
            </p:nvSpPr>
            <p:spPr bwMode="auto">
              <a:xfrm rot="-5400000">
                <a:off x="3033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9" name="Line 325"/>
              <p:cNvSpPr>
                <a:spLocks noChangeShapeType="1"/>
              </p:cNvSpPr>
              <p:nvPr/>
            </p:nvSpPr>
            <p:spPr bwMode="auto">
              <a:xfrm rot="5400000" flipH="1">
                <a:off x="3133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0" name="Line 326"/>
              <p:cNvSpPr>
                <a:spLocks noChangeShapeType="1"/>
              </p:cNvSpPr>
              <p:nvPr/>
            </p:nvSpPr>
            <p:spPr bwMode="auto">
              <a:xfrm rot="5400000" flipH="1">
                <a:off x="3236" y="3417"/>
                <a:ext cx="181" cy="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1" name="Line 327"/>
              <p:cNvSpPr>
                <a:spLocks noChangeShapeType="1"/>
              </p:cNvSpPr>
              <p:nvPr/>
            </p:nvSpPr>
            <p:spPr bwMode="auto">
              <a:xfrm rot="-5400000">
                <a:off x="3331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2" name="Line 328"/>
              <p:cNvSpPr>
                <a:spLocks noChangeShapeType="1"/>
              </p:cNvSpPr>
              <p:nvPr/>
            </p:nvSpPr>
            <p:spPr bwMode="auto">
              <a:xfrm rot="5400000" flipH="1">
                <a:off x="2642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3" name="Line 329"/>
              <p:cNvSpPr>
                <a:spLocks noChangeShapeType="1"/>
              </p:cNvSpPr>
              <p:nvPr/>
            </p:nvSpPr>
            <p:spPr bwMode="auto">
              <a:xfrm rot="-5400000">
                <a:off x="27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4" name="Line 330"/>
              <p:cNvSpPr>
                <a:spLocks noChangeShapeType="1"/>
              </p:cNvSpPr>
              <p:nvPr/>
            </p:nvSpPr>
            <p:spPr bwMode="auto">
              <a:xfrm rot="-5400000">
                <a:off x="28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5" name="Line 331"/>
              <p:cNvSpPr>
                <a:spLocks noChangeShapeType="1"/>
              </p:cNvSpPr>
              <p:nvPr/>
            </p:nvSpPr>
            <p:spPr bwMode="auto">
              <a:xfrm rot="5400000" flipH="1">
                <a:off x="29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6" name="Line 332"/>
              <p:cNvSpPr>
                <a:spLocks noChangeShapeType="1"/>
              </p:cNvSpPr>
              <p:nvPr/>
            </p:nvSpPr>
            <p:spPr bwMode="auto">
              <a:xfrm rot="5400000" flipH="1">
                <a:off x="2243" y="3417"/>
                <a:ext cx="181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7" name="Line 333"/>
              <p:cNvSpPr>
                <a:spLocks noChangeShapeType="1"/>
              </p:cNvSpPr>
              <p:nvPr/>
            </p:nvSpPr>
            <p:spPr bwMode="auto">
              <a:xfrm rot="-5400000">
                <a:off x="23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8" name="Line 334"/>
              <p:cNvSpPr>
                <a:spLocks noChangeShapeType="1"/>
              </p:cNvSpPr>
              <p:nvPr/>
            </p:nvSpPr>
            <p:spPr bwMode="auto">
              <a:xfrm rot="-5400000">
                <a:off x="24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9" name="Line 335"/>
              <p:cNvSpPr>
                <a:spLocks noChangeShapeType="1"/>
              </p:cNvSpPr>
              <p:nvPr/>
            </p:nvSpPr>
            <p:spPr bwMode="auto">
              <a:xfrm rot="5400000" flipH="1">
                <a:off x="2542" y="3420"/>
                <a:ext cx="177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4351" name="Group 336"/>
            <p:cNvGrpSpPr>
              <a:grpSpLocks/>
            </p:cNvGrpSpPr>
            <p:nvPr/>
          </p:nvGrpSpPr>
          <p:grpSpPr bwMode="auto">
            <a:xfrm>
              <a:off x="865" y="2591"/>
              <a:ext cx="3028" cy="596"/>
              <a:chOff x="865" y="2591"/>
              <a:chExt cx="3028" cy="596"/>
            </a:xfrm>
          </p:grpSpPr>
          <p:grpSp>
            <p:nvGrpSpPr>
              <p:cNvPr id="14352" name="Group 337"/>
              <p:cNvGrpSpPr>
                <a:grpSpLocks/>
              </p:cNvGrpSpPr>
              <p:nvPr/>
            </p:nvGrpSpPr>
            <p:grpSpPr bwMode="auto">
              <a:xfrm>
                <a:off x="1113" y="2997"/>
                <a:ext cx="2398" cy="190"/>
                <a:chOff x="1138" y="1192"/>
                <a:chExt cx="2398" cy="190"/>
              </a:xfrm>
            </p:grpSpPr>
            <p:grpSp>
              <p:nvGrpSpPr>
                <p:cNvPr id="14353" name="Group 338"/>
                <p:cNvGrpSpPr>
                  <a:grpSpLocks/>
                </p:cNvGrpSpPr>
                <p:nvPr/>
              </p:nvGrpSpPr>
              <p:grpSpPr bwMode="auto">
                <a:xfrm>
                  <a:off x="1138" y="1192"/>
                  <a:ext cx="1205" cy="190"/>
                  <a:chOff x="391" y="1166"/>
                  <a:chExt cx="1205" cy="190"/>
                </a:xfrm>
              </p:grpSpPr>
              <p:grpSp>
                <p:nvGrpSpPr>
                  <p:cNvPr id="14386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1184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387" name="Group 3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52" name="Line 3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53" name="Line 3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54" name="Line 34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55" name="Line 34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388" name="Group 3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48" name="Line 3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9" name="Line 3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50" name="Line 34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51" name="Line 34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14391" name="Group 350"/>
                  <p:cNvGrpSpPr>
                    <a:grpSpLocks/>
                  </p:cNvGrpSpPr>
                  <p:nvPr/>
                </p:nvGrpSpPr>
                <p:grpSpPr bwMode="auto">
                  <a:xfrm>
                    <a:off x="7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392" name="Group 3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42" name="Line 3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3" name="Line 3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4" name="Line 35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5" name="Line 35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393" name="Group 3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38" name="Line 3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9" name="Line 3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0" name="Line 35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1" name="Line 360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14394" name="Group 361"/>
                  <p:cNvGrpSpPr>
                    <a:grpSpLocks/>
                  </p:cNvGrpSpPr>
                  <p:nvPr/>
                </p:nvGrpSpPr>
                <p:grpSpPr bwMode="auto">
                  <a:xfrm>
                    <a:off x="3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395" name="Group 3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32" name="Line 3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3" name="Line 3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4" name="Line 36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5" name="Line 366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396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28" name="Line 3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29" name="Line 3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0" name="Line 370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1" name="Line 371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397" name="Group 372"/>
                <p:cNvGrpSpPr>
                  <a:grpSpLocks/>
                </p:cNvGrpSpPr>
                <p:nvPr/>
              </p:nvGrpSpPr>
              <p:grpSpPr bwMode="auto">
                <a:xfrm>
                  <a:off x="2331" y="1192"/>
                  <a:ext cx="1205" cy="190"/>
                  <a:chOff x="391" y="1166"/>
                  <a:chExt cx="1205" cy="190"/>
                </a:xfrm>
              </p:grpSpPr>
              <p:grpSp>
                <p:nvGrpSpPr>
                  <p:cNvPr id="14406" name="Group 373"/>
                  <p:cNvGrpSpPr>
                    <a:grpSpLocks/>
                  </p:cNvGrpSpPr>
                  <p:nvPr/>
                </p:nvGrpSpPr>
                <p:grpSpPr bwMode="auto">
                  <a:xfrm>
                    <a:off x="1184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07" name="Group 3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19" name="Line 3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20" name="Line 3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21" name="Line 37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22" name="Line 37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416" name="Group 3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15" name="Line 3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6" name="Line 3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7" name="Line 38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8" name="Line 38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14417" name="Group 384"/>
                  <p:cNvGrpSpPr>
                    <a:grpSpLocks/>
                  </p:cNvGrpSpPr>
                  <p:nvPr/>
                </p:nvGrpSpPr>
                <p:grpSpPr bwMode="auto">
                  <a:xfrm>
                    <a:off x="7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26" name="Group 3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09" name="Line 3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0" name="Line 3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1" name="Line 38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2" name="Line 38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427" name="Group 3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05" name="Line 3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6" name="Line 3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7" name="Line 39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8" name="Line 39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14428" name="Group 395"/>
                  <p:cNvGrpSpPr>
                    <a:grpSpLocks/>
                  </p:cNvGrpSpPr>
                  <p:nvPr/>
                </p:nvGrpSpPr>
                <p:grpSpPr bwMode="auto">
                  <a:xfrm>
                    <a:off x="3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29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99" name="Line 3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0" name="Line 3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1" name="Line 39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2" name="Line 400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430" name="Group 4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95" name="Line 4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496" name="Line 4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497" name="Line 40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498" name="Line 40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4486" name="Arc 406"/>
              <p:cNvSpPr>
                <a:spLocks/>
              </p:cNvSpPr>
              <p:nvPr/>
            </p:nvSpPr>
            <p:spPr bwMode="auto">
              <a:xfrm rot="5400000" flipV="1">
                <a:off x="686" y="2770"/>
                <a:ext cx="508" cy="150"/>
              </a:xfrm>
              <a:custGeom>
                <a:avLst/>
                <a:gdLst>
                  <a:gd name="T0" fmla="*/ 302 w 21600"/>
                  <a:gd name="T1" fmla="*/ 0 h 21184"/>
                  <a:gd name="T2" fmla="*/ 500 w 21600"/>
                  <a:gd name="T3" fmla="*/ 150 h 21184"/>
                  <a:gd name="T4" fmla="*/ 0 w 21600"/>
                  <a:gd name="T5" fmla="*/ 123 h 2118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84"/>
                  <a:gd name="T11" fmla="*/ 21600 w 21600"/>
                  <a:gd name="T12" fmla="*/ 21184 h 21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84" fill="none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</a:path>
                  <a:path w="21600" h="21184" stroke="0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  <a:lnTo>
                      <a:pt x="0" y="17354"/>
                    </a:lnTo>
                    <a:close/>
                  </a:path>
                </a:pathLst>
              </a:custGeom>
              <a:noFill/>
              <a:ln w="28575">
                <a:solidFill>
                  <a:srgbClr val="0033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487" name="Line 407"/>
              <p:cNvSpPr>
                <a:spLocks noChangeShapeType="1"/>
              </p:cNvSpPr>
              <p:nvPr/>
            </p:nvSpPr>
            <p:spPr bwMode="auto">
              <a:xfrm flipV="1">
                <a:off x="3553" y="2613"/>
                <a:ext cx="340" cy="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4439" name="Group 408"/>
          <p:cNvGrpSpPr>
            <a:grpSpLocks/>
          </p:cNvGrpSpPr>
          <p:nvPr/>
        </p:nvGrpSpPr>
        <p:grpSpPr bwMode="auto">
          <a:xfrm>
            <a:off x="2452235" y="3598636"/>
            <a:ext cx="4148137" cy="1863725"/>
            <a:chOff x="1531" y="2596"/>
            <a:chExt cx="2613" cy="1174"/>
          </a:xfrm>
        </p:grpSpPr>
        <p:grpSp>
          <p:nvGrpSpPr>
            <p:cNvPr id="14440" name="Group 409"/>
            <p:cNvGrpSpPr>
              <a:grpSpLocks/>
            </p:cNvGrpSpPr>
            <p:nvPr/>
          </p:nvGrpSpPr>
          <p:grpSpPr bwMode="auto">
            <a:xfrm>
              <a:off x="1847" y="3374"/>
              <a:ext cx="2290" cy="396"/>
              <a:chOff x="1137" y="3328"/>
              <a:chExt cx="2286" cy="181"/>
            </a:xfrm>
          </p:grpSpPr>
          <p:sp>
            <p:nvSpPr>
              <p:cNvPr id="14459" name="Line 410"/>
              <p:cNvSpPr>
                <a:spLocks noChangeShapeType="1"/>
              </p:cNvSpPr>
              <p:nvPr/>
            </p:nvSpPr>
            <p:spPr bwMode="auto">
              <a:xfrm rot="-5400000">
                <a:off x="18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411"/>
              <p:cNvSpPr>
                <a:spLocks noChangeShapeType="1"/>
              </p:cNvSpPr>
              <p:nvPr/>
            </p:nvSpPr>
            <p:spPr bwMode="auto">
              <a:xfrm rot="-5400000">
                <a:off x="19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412"/>
              <p:cNvSpPr>
                <a:spLocks noChangeShapeType="1"/>
              </p:cNvSpPr>
              <p:nvPr/>
            </p:nvSpPr>
            <p:spPr bwMode="auto">
              <a:xfrm rot="-5400000">
                <a:off x="20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413"/>
              <p:cNvSpPr>
                <a:spLocks noChangeShapeType="1"/>
              </p:cNvSpPr>
              <p:nvPr/>
            </p:nvSpPr>
            <p:spPr bwMode="auto">
              <a:xfrm rot="5400000" flipH="1">
                <a:off x="2143" y="3419"/>
                <a:ext cx="177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414"/>
              <p:cNvSpPr>
                <a:spLocks noChangeShapeType="1"/>
              </p:cNvSpPr>
              <p:nvPr/>
            </p:nvSpPr>
            <p:spPr bwMode="auto">
              <a:xfrm rot="-5400000">
                <a:off x="14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415"/>
              <p:cNvSpPr>
                <a:spLocks noChangeShapeType="1"/>
              </p:cNvSpPr>
              <p:nvPr/>
            </p:nvSpPr>
            <p:spPr bwMode="auto">
              <a:xfrm rot="-5400000">
                <a:off x="1553" y="3424"/>
                <a:ext cx="168" cy="1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416"/>
              <p:cNvSpPr>
                <a:spLocks noChangeShapeType="1"/>
              </p:cNvSpPr>
              <p:nvPr/>
            </p:nvSpPr>
            <p:spPr bwMode="auto">
              <a:xfrm rot="5400000" flipH="1">
                <a:off x="1650" y="3417"/>
                <a:ext cx="181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417"/>
              <p:cNvSpPr>
                <a:spLocks noChangeShapeType="1"/>
              </p:cNvSpPr>
              <p:nvPr/>
            </p:nvSpPr>
            <p:spPr bwMode="auto">
              <a:xfrm rot="-5400000">
                <a:off x="1745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418"/>
              <p:cNvSpPr>
                <a:spLocks noChangeShapeType="1"/>
              </p:cNvSpPr>
              <p:nvPr/>
            </p:nvSpPr>
            <p:spPr bwMode="auto">
              <a:xfrm rot="-5400000">
                <a:off x="10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419"/>
              <p:cNvSpPr>
                <a:spLocks noChangeShapeType="1"/>
              </p:cNvSpPr>
              <p:nvPr/>
            </p:nvSpPr>
            <p:spPr bwMode="auto">
              <a:xfrm rot="5400000" flipH="1">
                <a:off x="11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420"/>
              <p:cNvSpPr>
                <a:spLocks noChangeShapeType="1"/>
              </p:cNvSpPr>
              <p:nvPr/>
            </p:nvSpPr>
            <p:spPr bwMode="auto">
              <a:xfrm rot="5400000" flipH="1">
                <a:off x="1249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421"/>
              <p:cNvSpPr>
                <a:spLocks noChangeShapeType="1"/>
              </p:cNvSpPr>
              <p:nvPr/>
            </p:nvSpPr>
            <p:spPr bwMode="auto">
              <a:xfrm rot="-5400000">
                <a:off x="1345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422"/>
              <p:cNvSpPr>
                <a:spLocks noChangeShapeType="1"/>
              </p:cNvSpPr>
              <p:nvPr/>
            </p:nvSpPr>
            <p:spPr bwMode="auto">
              <a:xfrm rot="-5400000">
                <a:off x="3033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423"/>
              <p:cNvSpPr>
                <a:spLocks noChangeShapeType="1"/>
              </p:cNvSpPr>
              <p:nvPr/>
            </p:nvSpPr>
            <p:spPr bwMode="auto">
              <a:xfrm rot="5400000" flipH="1">
                <a:off x="3133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424"/>
              <p:cNvSpPr>
                <a:spLocks noChangeShapeType="1"/>
              </p:cNvSpPr>
              <p:nvPr/>
            </p:nvSpPr>
            <p:spPr bwMode="auto">
              <a:xfrm rot="5400000" flipH="1">
                <a:off x="3236" y="3417"/>
                <a:ext cx="181" cy="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425"/>
              <p:cNvSpPr>
                <a:spLocks noChangeShapeType="1"/>
              </p:cNvSpPr>
              <p:nvPr/>
            </p:nvSpPr>
            <p:spPr bwMode="auto">
              <a:xfrm rot="-5400000">
                <a:off x="3331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426"/>
              <p:cNvSpPr>
                <a:spLocks noChangeShapeType="1"/>
              </p:cNvSpPr>
              <p:nvPr/>
            </p:nvSpPr>
            <p:spPr bwMode="auto">
              <a:xfrm rot="5400000" flipH="1">
                <a:off x="2642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427"/>
              <p:cNvSpPr>
                <a:spLocks noChangeShapeType="1"/>
              </p:cNvSpPr>
              <p:nvPr/>
            </p:nvSpPr>
            <p:spPr bwMode="auto">
              <a:xfrm rot="-5400000">
                <a:off x="27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428"/>
              <p:cNvSpPr>
                <a:spLocks noChangeShapeType="1"/>
              </p:cNvSpPr>
              <p:nvPr/>
            </p:nvSpPr>
            <p:spPr bwMode="auto">
              <a:xfrm rot="-5400000">
                <a:off x="28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429"/>
              <p:cNvSpPr>
                <a:spLocks noChangeShapeType="1"/>
              </p:cNvSpPr>
              <p:nvPr/>
            </p:nvSpPr>
            <p:spPr bwMode="auto">
              <a:xfrm rot="5400000" flipH="1">
                <a:off x="29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430"/>
              <p:cNvSpPr>
                <a:spLocks noChangeShapeType="1"/>
              </p:cNvSpPr>
              <p:nvPr/>
            </p:nvSpPr>
            <p:spPr bwMode="auto">
              <a:xfrm rot="5400000" flipH="1">
                <a:off x="2243" y="3417"/>
                <a:ext cx="181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431"/>
              <p:cNvSpPr>
                <a:spLocks noChangeShapeType="1"/>
              </p:cNvSpPr>
              <p:nvPr/>
            </p:nvSpPr>
            <p:spPr bwMode="auto">
              <a:xfrm rot="-5400000">
                <a:off x="23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432"/>
              <p:cNvSpPr>
                <a:spLocks noChangeShapeType="1"/>
              </p:cNvSpPr>
              <p:nvPr/>
            </p:nvSpPr>
            <p:spPr bwMode="auto">
              <a:xfrm rot="-5400000">
                <a:off x="24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433"/>
              <p:cNvSpPr>
                <a:spLocks noChangeShapeType="1"/>
              </p:cNvSpPr>
              <p:nvPr/>
            </p:nvSpPr>
            <p:spPr bwMode="auto">
              <a:xfrm rot="5400000" flipH="1">
                <a:off x="2542" y="3420"/>
                <a:ext cx="177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49" name="Group 434"/>
            <p:cNvGrpSpPr>
              <a:grpSpLocks/>
            </p:cNvGrpSpPr>
            <p:nvPr/>
          </p:nvGrpSpPr>
          <p:grpSpPr bwMode="auto">
            <a:xfrm>
              <a:off x="1531" y="2596"/>
              <a:ext cx="2613" cy="1054"/>
              <a:chOff x="1531" y="2596"/>
              <a:chExt cx="2613" cy="1054"/>
            </a:xfrm>
          </p:grpSpPr>
          <p:grpSp>
            <p:nvGrpSpPr>
              <p:cNvPr id="14450" name="Group 435"/>
              <p:cNvGrpSpPr>
                <a:grpSpLocks/>
              </p:cNvGrpSpPr>
              <p:nvPr/>
            </p:nvGrpSpPr>
            <p:grpSpPr bwMode="auto">
              <a:xfrm>
                <a:off x="1746" y="3460"/>
                <a:ext cx="2398" cy="190"/>
                <a:chOff x="1138" y="1192"/>
                <a:chExt cx="2398" cy="190"/>
              </a:xfrm>
            </p:grpSpPr>
            <p:grpSp>
              <p:nvGrpSpPr>
                <p:cNvPr id="14483" name="Group 436"/>
                <p:cNvGrpSpPr>
                  <a:grpSpLocks/>
                </p:cNvGrpSpPr>
                <p:nvPr/>
              </p:nvGrpSpPr>
              <p:grpSpPr bwMode="auto">
                <a:xfrm>
                  <a:off x="1138" y="1192"/>
                  <a:ext cx="1205" cy="190"/>
                  <a:chOff x="391" y="1166"/>
                  <a:chExt cx="1205" cy="190"/>
                </a:xfrm>
              </p:grpSpPr>
              <p:grpSp>
                <p:nvGrpSpPr>
                  <p:cNvPr id="14484" name="Group 437"/>
                  <p:cNvGrpSpPr>
                    <a:grpSpLocks/>
                  </p:cNvGrpSpPr>
                  <p:nvPr/>
                </p:nvGrpSpPr>
                <p:grpSpPr bwMode="auto">
                  <a:xfrm>
                    <a:off x="1184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85" name="Group 4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55" name="Line 4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6" name="Line 4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7" name="Line 441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8" name="Line 44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88" name="Group 4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51" name="Line 4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2" name="Line 4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3" name="Line 446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4" name="Line 44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489" name="Group 448"/>
                  <p:cNvGrpSpPr>
                    <a:grpSpLocks/>
                  </p:cNvGrpSpPr>
                  <p:nvPr/>
                </p:nvGrpSpPr>
                <p:grpSpPr bwMode="auto">
                  <a:xfrm>
                    <a:off x="7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90" name="Group 4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45" name="Line 4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6" name="Line 4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7" name="Line 45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8" name="Line 45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91" name="Group 4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41" name="Line 4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2" name="Line 4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3" name="Line 45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4" name="Line 45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492" name="Group 459"/>
                  <p:cNvGrpSpPr>
                    <a:grpSpLocks/>
                  </p:cNvGrpSpPr>
                  <p:nvPr/>
                </p:nvGrpSpPr>
                <p:grpSpPr bwMode="auto">
                  <a:xfrm>
                    <a:off x="3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93" name="Group 4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35" name="Line 4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6" name="Line 4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7" name="Line 46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8" name="Line 46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94" name="Group 4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31" name="Line 4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2" name="Line 4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3" name="Line 46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4" name="Line 46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503" name="Group 470"/>
                <p:cNvGrpSpPr>
                  <a:grpSpLocks/>
                </p:cNvGrpSpPr>
                <p:nvPr/>
              </p:nvGrpSpPr>
              <p:grpSpPr bwMode="auto">
                <a:xfrm>
                  <a:off x="2331" y="1192"/>
                  <a:ext cx="1205" cy="190"/>
                  <a:chOff x="391" y="1166"/>
                  <a:chExt cx="1205" cy="190"/>
                </a:xfrm>
              </p:grpSpPr>
              <p:grpSp>
                <p:nvGrpSpPr>
                  <p:cNvPr id="14504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1184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513" name="Group 4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22" name="Line 4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3" name="Line 4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4" name="Line 47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5" name="Line 476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514" name="Group 4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18" name="Line 4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9" name="Line 4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0" name="Line 480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1" name="Line 481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523" name="Group 482"/>
                  <p:cNvGrpSpPr>
                    <a:grpSpLocks/>
                  </p:cNvGrpSpPr>
                  <p:nvPr/>
                </p:nvGrpSpPr>
                <p:grpSpPr bwMode="auto">
                  <a:xfrm>
                    <a:off x="7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524" name="Group 4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12" name="Line 4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3" name="Line 4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4" name="Line 486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5" name="Line 48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525" name="Group 4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08" name="Line 4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9" name="Line 4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0" name="Line 491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1" name="Line 49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526" name="Group 493"/>
                  <p:cNvGrpSpPr>
                    <a:grpSpLocks/>
                  </p:cNvGrpSpPr>
                  <p:nvPr/>
                </p:nvGrpSpPr>
                <p:grpSpPr bwMode="auto">
                  <a:xfrm>
                    <a:off x="3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527" name="Group 4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02" name="Line 4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3" name="Line 4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4" name="Line 49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5" name="Line 49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536" name="Group 4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398" name="Line 5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99" name="Line 5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0" name="Line 50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1" name="Line 50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14389" name="Arc 504"/>
              <p:cNvSpPr>
                <a:spLocks/>
              </p:cNvSpPr>
              <p:nvPr/>
            </p:nvSpPr>
            <p:spPr bwMode="auto">
              <a:xfrm rot="5400000" flipV="1">
                <a:off x="1352" y="3281"/>
                <a:ext cx="508" cy="150"/>
              </a:xfrm>
              <a:custGeom>
                <a:avLst/>
                <a:gdLst>
                  <a:gd name="T0" fmla="*/ 302 w 21600"/>
                  <a:gd name="T1" fmla="*/ 0 h 21184"/>
                  <a:gd name="T2" fmla="*/ 500 w 21600"/>
                  <a:gd name="T3" fmla="*/ 150 h 21184"/>
                  <a:gd name="T4" fmla="*/ 0 w 21600"/>
                  <a:gd name="T5" fmla="*/ 123 h 2118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84"/>
                  <a:gd name="T11" fmla="*/ 21600 w 21600"/>
                  <a:gd name="T12" fmla="*/ 21184 h 21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84" fill="none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</a:path>
                  <a:path w="21600" h="21184" stroke="0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  <a:lnTo>
                      <a:pt x="0" y="17354"/>
                    </a:lnTo>
                    <a:close/>
                  </a:path>
                </a:pathLst>
              </a:custGeom>
              <a:noFill/>
              <a:ln w="28575">
                <a:solidFill>
                  <a:srgbClr val="0033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Line 505"/>
              <p:cNvSpPr>
                <a:spLocks noChangeShapeType="1"/>
              </p:cNvSpPr>
              <p:nvPr/>
            </p:nvSpPr>
            <p:spPr bwMode="auto">
              <a:xfrm flipV="1">
                <a:off x="3728" y="2596"/>
                <a:ext cx="173" cy="7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537" name="Group 506"/>
          <p:cNvGrpSpPr>
            <a:grpSpLocks/>
          </p:cNvGrpSpPr>
          <p:nvPr/>
        </p:nvGrpSpPr>
        <p:grpSpPr bwMode="auto">
          <a:xfrm>
            <a:off x="6465435" y="922111"/>
            <a:ext cx="1290637" cy="1182688"/>
            <a:chOff x="208" y="903"/>
            <a:chExt cx="813" cy="745"/>
          </a:xfrm>
        </p:grpSpPr>
        <p:sp>
          <p:nvSpPr>
            <p:cNvPr id="14349" name="Rectangle 507"/>
            <p:cNvSpPr>
              <a:spLocks noChangeArrowheads="1"/>
            </p:cNvSpPr>
            <p:nvPr/>
          </p:nvSpPr>
          <p:spPr bwMode="auto">
            <a:xfrm>
              <a:off x="309" y="1006"/>
              <a:ext cx="598" cy="533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+mn-lt"/>
                </a:rPr>
                <a:t>Device</a:t>
              </a:r>
            </a:p>
            <a:p>
              <a:pPr algn="ctr"/>
              <a:r>
                <a:rPr lang="en-US" sz="2000" b="1">
                  <a:latin typeface="+mn-lt"/>
                </a:rPr>
                <a:t> B</a:t>
              </a:r>
            </a:p>
          </p:txBody>
        </p:sp>
        <p:grpSp>
          <p:nvGrpSpPr>
            <p:cNvPr id="14546" name="Group 508"/>
            <p:cNvGrpSpPr>
              <a:grpSpLocks/>
            </p:cNvGrpSpPr>
            <p:nvPr/>
          </p:nvGrpSpPr>
          <p:grpSpPr bwMode="auto">
            <a:xfrm>
              <a:off x="384" y="903"/>
              <a:ext cx="455" cy="104"/>
              <a:chOff x="348" y="1027"/>
              <a:chExt cx="455" cy="104"/>
            </a:xfrm>
          </p:grpSpPr>
          <p:sp>
            <p:nvSpPr>
              <p:cNvPr id="14378" name="Line 509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9" name="Line 510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0" name="Line 511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1" name="Line 512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2" name="Line 513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3" name="Line 514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4" name="Line 515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5" name="Line 516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4547" name="Group 517"/>
            <p:cNvGrpSpPr>
              <a:grpSpLocks/>
            </p:cNvGrpSpPr>
            <p:nvPr/>
          </p:nvGrpSpPr>
          <p:grpSpPr bwMode="auto">
            <a:xfrm>
              <a:off x="380" y="1544"/>
              <a:ext cx="455" cy="104"/>
              <a:chOff x="348" y="1027"/>
              <a:chExt cx="455" cy="104"/>
            </a:xfrm>
          </p:grpSpPr>
          <p:sp>
            <p:nvSpPr>
              <p:cNvPr id="14370" name="Line 518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1" name="Line 519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2" name="Line 520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3" name="Line 521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4" name="Line 522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5" name="Line 523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6" name="Line 524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7" name="Line 525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4580" name="Group 526"/>
            <p:cNvGrpSpPr>
              <a:grpSpLocks/>
            </p:cNvGrpSpPr>
            <p:nvPr/>
          </p:nvGrpSpPr>
          <p:grpSpPr bwMode="auto">
            <a:xfrm rot="-5400000">
              <a:off x="741" y="1209"/>
              <a:ext cx="455" cy="104"/>
              <a:chOff x="348" y="1027"/>
              <a:chExt cx="455" cy="104"/>
            </a:xfrm>
          </p:grpSpPr>
          <p:sp>
            <p:nvSpPr>
              <p:cNvPr id="14362" name="Line 527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3" name="Line 528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4" name="Line 529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5" name="Line 530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6" name="Line 531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7" name="Line 532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8" name="Line 533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9" name="Line 534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4581" name="Group 535"/>
            <p:cNvGrpSpPr>
              <a:grpSpLocks/>
            </p:cNvGrpSpPr>
            <p:nvPr/>
          </p:nvGrpSpPr>
          <p:grpSpPr bwMode="auto">
            <a:xfrm rot="-5400000">
              <a:off x="32" y="1205"/>
              <a:ext cx="455" cy="104"/>
              <a:chOff x="348" y="1027"/>
              <a:chExt cx="455" cy="104"/>
            </a:xfrm>
          </p:grpSpPr>
          <p:sp>
            <p:nvSpPr>
              <p:cNvPr id="14354" name="Line 536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55" name="Line 537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56" name="Line 538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57" name="Line 539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58" name="Line 540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59" name="Line 541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0" name="Line 542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1" name="Line 543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544" name="Slide Number Placeholder 543"/>
          <p:cNvSpPr>
            <a:spLocks noGrp="1"/>
          </p:cNvSpPr>
          <p:nvPr>
            <p:ph type="sldNum" sz="quarter" idx="12"/>
          </p:nvPr>
        </p:nvSpPr>
        <p:spPr>
          <a:xfrm>
            <a:off x="7251247" y="6413841"/>
            <a:ext cx="1905000" cy="457200"/>
          </a:xfrm>
        </p:spPr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45" name="Rectangle 544"/>
          <p:cNvSpPr/>
          <p:nvPr/>
        </p:nvSpPr>
        <p:spPr>
          <a:xfrm>
            <a:off x="221265" y="5932148"/>
            <a:ext cx="862193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/>
              <a:t>In order to achieve locking and clock recovery we need to ensure a certain density of edge transitions – this is where the encoding scheme comes in…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43"/>
            <a:ext cx="9144000" cy="85623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Ensuring Edge Density: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m-of-n codes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324" y="1256551"/>
            <a:ext cx="8686800" cy="500796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000" dirty="0" smtClean="0"/>
              <a:t>Some 8-bit code words have too few 1s (or 0s) to ensure edge density sufficient to recover clock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dirty="0" smtClean="0"/>
              <a:t>8b10 encoding (developed by IBM in 1983)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Use 10-bit code words, but only use a subset of the available 2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code words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400" dirty="0" smtClean="0"/>
              <a:t>No more than five 0s or 1s in a row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400" dirty="0" smtClean="0"/>
              <a:t>Balanced number of 0s and 1s (difference between count of 0s and 1s in a string of at least 20 bits is no more than two.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Benefits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400" dirty="0" smtClean="0"/>
              <a:t>Ensure edge density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400" dirty="0" smtClean="0"/>
              <a:t>Avoid DC bias at receiver from imbalance</a:t>
            </a:r>
          </a:p>
          <a:p>
            <a:pPr lvl="3" eaLnBrk="1" hangingPunct="1">
              <a:lnSpc>
                <a:spcPct val="95000"/>
              </a:lnSpc>
            </a:pPr>
            <a:r>
              <a:rPr lang="en-US" sz="1000" dirty="0" smtClean="0"/>
              <a:t>Running disparity for unbalanced </a:t>
            </a:r>
            <a:r>
              <a:rPr lang="en-US" sz="1000" dirty="0" err="1" smtClean="0"/>
              <a:t>codewords</a:t>
            </a:r>
            <a:endParaRPr lang="en-US" sz="1000" dirty="0" smtClean="0"/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256 data characters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600" dirty="0" smtClean="0"/>
              <a:t>All 8-bit bytes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600" dirty="0" smtClean="0"/>
              <a:t>12 control characters (INIT, etc)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24999" y="3859967"/>
            <a:ext cx="2498136" cy="1078274"/>
            <a:chOff x="792440" y="5493877"/>
            <a:chExt cx="2498136" cy="1078274"/>
          </a:xfrm>
        </p:grpSpPr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1783825" y="5493877"/>
              <a:ext cx="518818" cy="82527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2299976" y="5877538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792440" y="5877798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1933" y="5621976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8 bit byte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6070" y="5640580"/>
              <a:ext cx="870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 bit code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98343" y="6295152"/>
              <a:ext cx="993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Table lookup</a:t>
              </a:r>
              <a:endParaRPr lang="en-US" sz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9025" y="5063720"/>
            <a:ext cx="7375119" cy="1629295"/>
            <a:chOff x="455613" y="1447800"/>
            <a:chExt cx="8399793" cy="1965325"/>
          </a:xfrm>
        </p:grpSpPr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455613" y="1736725"/>
              <a:ext cx="3506787" cy="1676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1535113" y="1885950"/>
              <a:ext cx="606425" cy="419100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+mj-lt"/>
                </a:rPr>
                <a:t>TX FIFO</a:t>
              </a: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>
              <a:off x="1158875" y="1955800"/>
              <a:ext cx="376238" cy="314325"/>
            </a:xfrm>
            <a:prstGeom prst="rightArrow">
              <a:avLst>
                <a:gd name="adj1" fmla="val 50000"/>
                <a:gd name="adj2" fmla="val 299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2224088" y="1884363"/>
              <a:ext cx="722312" cy="422275"/>
            </a:xfrm>
            <a:prstGeom prst="rect">
              <a:avLst/>
            </a:prstGeom>
            <a:solidFill>
              <a:srgbClr val="2383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+mj-lt"/>
                </a:rPr>
                <a:t>8B/10B</a:t>
              </a:r>
              <a:br>
                <a:rPr lang="en-US" sz="1200">
                  <a:solidFill>
                    <a:schemeClr val="bg1"/>
                  </a:solidFill>
                  <a:latin typeface="+mj-lt"/>
                </a:rPr>
              </a:br>
              <a:r>
                <a:rPr lang="en-US" sz="1200">
                  <a:solidFill>
                    <a:schemeClr val="bg1"/>
                  </a:solidFill>
                  <a:latin typeface="+mj-lt"/>
                </a:rPr>
                <a:t>Encoder</a:t>
              </a: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3006725" y="1884363"/>
              <a:ext cx="722313" cy="422275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+mj-lt"/>
                </a:rPr>
                <a:t>Serializer</a:t>
              </a: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>
              <a:off x="1249363" y="1871663"/>
              <a:ext cx="84137" cy="523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962400" y="1993900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3962400" y="2146300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5341938" y="1736725"/>
              <a:ext cx="3506787" cy="1676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AutoShape 13"/>
            <p:cNvSpPr>
              <a:spLocks noChangeArrowheads="1"/>
            </p:cNvSpPr>
            <p:nvPr/>
          </p:nvSpPr>
          <p:spPr bwMode="auto">
            <a:xfrm>
              <a:off x="7789863" y="1927225"/>
              <a:ext cx="376237" cy="314325"/>
            </a:xfrm>
            <a:prstGeom prst="rightArrow">
              <a:avLst>
                <a:gd name="adj1" fmla="val 50000"/>
                <a:gd name="adj2" fmla="val 299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7134225" y="1892300"/>
              <a:ext cx="606425" cy="419100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+mj-lt"/>
                </a:rPr>
                <a:t>RX FIFO</a:t>
              </a: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6319838" y="1890713"/>
              <a:ext cx="722312" cy="422275"/>
            </a:xfrm>
            <a:prstGeom prst="rect">
              <a:avLst/>
            </a:prstGeom>
            <a:solidFill>
              <a:srgbClr val="2383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+mj-lt"/>
                </a:rPr>
                <a:t>8B/10B</a:t>
              </a:r>
              <a:br>
                <a:rPr lang="en-US" sz="1200">
                  <a:solidFill>
                    <a:schemeClr val="bg1"/>
                  </a:solidFill>
                  <a:latin typeface="+mj-lt"/>
                </a:rPr>
              </a:br>
              <a:r>
                <a:rPr lang="en-US" sz="1200">
                  <a:solidFill>
                    <a:schemeClr val="bg1"/>
                  </a:solidFill>
                  <a:latin typeface="+mj-lt"/>
                </a:rPr>
                <a:t>Decoder</a:t>
              </a: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5456238" y="1903413"/>
              <a:ext cx="779462" cy="422275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+mj-lt"/>
                </a:rPr>
                <a:t>Deserializer</a:t>
              </a: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 flipH="1">
              <a:off x="7880350" y="1843088"/>
              <a:ext cx="84138" cy="523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Rectangle 18"/>
            <p:cNvSpPr>
              <a:spLocks noChangeArrowheads="1"/>
            </p:cNvSpPr>
            <p:nvPr/>
          </p:nvSpPr>
          <p:spPr bwMode="auto">
            <a:xfrm>
              <a:off x="487363" y="1884363"/>
              <a:ext cx="730581" cy="55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Parallel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Data</a:t>
              </a:r>
            </a:p>
          </p:txBody>
        </p:sp>
        <p:grpSp>
          <p:nvGrpSpPr>
            <p:cNvPr id="46" name="Group 19"/>
            <p:cNvGrpSpPr>
              <a:grpSpLocks/>
            </p:cNvGrpSpPr>
            <p:nvPr/>
          </p:nvGrpSpPr>
          <p:grpSpPr bwMode="auto">
            <a:xfrm>
              <a:off x="1524002" y="2697165"/>
              <a:ext cx="2251076" cy="422275"/>
              <a:chOff x="3447" y="865"/>
              <a:chExt cx="1418" cy="266"/>
            </a:xfrm>
          </p:grpSpPr>
          <p:sp>
            <p:nvSpPr>
              <p:cNvPr id="63" name="Rectangle 20"/>
              <p:cNvSpPr>
                <a:spLocks noChangeArrowheads="1"/>
              </p:cNvSpPr>
              <p:nvPr/>
            </p:nvSpPr>
            <p:spPr bwMode="auto">
              <a:xfrm>
                <a:off x="3447" y="866"/>
                <a:ext cx="382" cy="264"/>
              </a:xfrm>
              <a:prstGeom prst="rect">
                <a:avLst/>
              </a:prstGeom>
              <a:solidFill>
                <a:srgbClr val="9FD1E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dirty="0">
                    <a:latin typeface="+mj-lt"/>
                  </a:rPr>
                  <a:t>RX FIFO</a:t>
                </a:r>
              </a:p>
            </p:txBody>
          </p: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3881" y="865"/>
                <a:ext cx="455" cy="266"/>
              </a:xfrm>
              <a:prstGeom prst="rect">
                <a:avLst/>
              </a:prstGeom>
              <a:solidFill>
                <a:srgbClr val="2383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latin typeface="+mj-lt"/>
                  </a:rPr>
                  <a:t>8B/10B</a:t>
                </a:r>
                <a:br>
                  <a:rPr lang="en-US" sz="120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200">
                    <a:solidFill>
                      <a:schemeClr val="bg1"/>
                    </a:solidFill>
                    <a:latin typeface="+mj-lt"/>
                  </a:rPr>
                  <a:t>Decoder</a:t>
                </a:r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4374" y="865"/>
                <a:ext cx="491" cy="266"/>
              </a:xfrm>
              <a:prstGeom prst="rect">
                <a:avLst/>
              </a:prstGeom>
              <a:solidFill>
                <a:srgbClr val="9FD1E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latin typeface="+mj-lt"/>
                  </a:rPr>
                  <a:t>Deserializer</a:t>
                </a:r>
              </a:p>
            </p:txBody>
          </p:sp>
        </p:grp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8124825" y="1884363"/>
              <a:ext cx="730581" cy="55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Parallel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Data</a:t>
              </a: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7177088" y="2701925"/>
              <a:ext cx="606425" cy="419100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+mj-lt"/>
                </a:rPr>
                <a:t>TX FIFO</a:t>
              </a: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flipH="1">
              <a:off x="7804150" y="2741613"/>
              <a:ext cx="376238" cy="314325"/>
            </a:xfrm>
            <a:prstGeom prst="rightArrow">
              <a:avLst>
                <a:gd name="adj1" fmla="val 50000"/>
                <a:gd name="adj2" fmla="val 299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6329363" y="2700338"/>
              <a:ext cx="722312" cy="422275"/>
            </a:xfrm>
            <a:prstGeom prst="rect">
              <a:avLst/>
            </a:prstGeom>
            <a:solidFill>
              <a:srgbClr val="2383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+mj-lt"/>
                </a:rPr>
                <a:t>8B/10B</a:t>
              </a:r>
              <a:br>
                <a:rPr lang="en-US" sz="1200">
                  <a:solidFill>
                    <a:schemeClr val="bg1"/>
                  </a:solidFill>
                  <a:latin typeface="+mj-lt"/>
                </a:rPr>
              </a:br>
              <a:r>
                <a:rPr lang="en-US" sz="1200">
                  <a:solidFill>
                    <a:schemeClr val="bg1"/>
                  </a:solidFill>
                  <a:latin typeface="+mj-lt"/>
                </a:rPr>
                <a:t>Encoder</a:t>
              </a: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5507038" y="2700338"/>
              <a:ext cx="722312" cy="422275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err="1">
                  <a:latin typeface="+mj-lt"/>
                </a:rPr>
                <a:t>Serializer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flipH="1">
              <a:off x="7977188" y="2657475"/>
              <a:ext cx="84137" cy="523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AutoShape 29"/>
            <p:cNvSpPr>
              <a:spLocks noChangeArrowheads="1"/>
            </p:cNvSpPr>
            <p:nvPr/>
          </p:nvSpPr>
          <p:spPr bwMode="auto">
            <a:xfrm flipH="1">
              <a:off x="1039813" y="2786063"/>
              <a:ext cx="376237" cy="314325"/>
            </a:xfrm>
            <a:prstGeom prst="rightArrow">
              <a:avLst>
                <a:gd name="adj1" fmla="val 50000"/>
                <a:gd name="adj2" fmla="val 299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 flipH="1">
              <a:off x="1212850" y="2701925"/>
              <a:ext cx="84138" cy="523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Line 31"/>
            <p:cNvSpPr>
              <a:spLocks noChangeShapeType="1"/>
            </p:cNvSpPr>
            <p:nvPr/>
          </p:nvSpPr>
          <p:spPr bwMode="auto">
            <a:xfrm>
              <a:off x="3962400" y="2825750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>
              <a:off x="3962400" y="2978150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Rectangle 33"/>
            <p:cNvSpPr>
              <a:spLocks noChangeArrowheads="1"/>
            </p:cNvSpPr>
            <p:nvPr/>
          </p:nvSpPr>
          <p:spPr bwMode="auto">
            <a:xfrm>
              <a:off x="8124825" y="2630488"/>
              <a:ext cx="730581" cy="55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Parallel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Data</a:t>
              </a:r>
            </a:p>
          </p:txBody>
        </p:sp>
        <p:sp>
          <p:nvSpPr>
            <p:cNvPr id="58" name="Rectangle 34"/>
            <p:cNvSpPr>
              <a:spLocks noChangeArrowheads="1"/>
            </p:cNvSpPr>
            <p:nvPr/>
          </p:nvSpPr>
          <p:spPr bwMode="auto">
            <a:xfrm>
              <a:off x="493713" y="2700338"/>
              <a:ext cx="730581" cy="55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Parallel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Data</a:t>
              </a:r>
            </a:p>
          </p:txBody>
        </p:sp>
        <p:sp>
          <p:nvSpPr>
            <p:cNvPr id="59" name="Text Box 35"/>
            <p:cNvSpPr txBox="1">
              <a:spLocks noChangeArrowheads="1"/>
            </p:cNvSpPr>
            <p:nvPr/>
          </p:nvSpPr>
          <p:spPr bwMode="auto">
            <a:xfrm>
              <a:off x="4548188" y="1801813"/>
              <a:ext cx="268746" cy="40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+mj-lt"/>
                </a:rPr>
                <a:t>+</a:t>
              </a:r>
            </a:p>
            <a:p>
              <a:r>
                <a:rPr lang="en-US" sz="800" b="1">
                  <a:latin typeface="+mj-lt"/>
                </a:rPr>
                <a:t>_</a:t>
              </a:r>
            </a:p>
          </p:txBody>
        </p:sp>
        <p:sp>
          <p:nvSpPr>
            <p:cNvPr id="60" name="Text Box 36"/>
            <p:cNvSpPr txBox="1">
              <a:spLocks noChangeArrowheads="1"/>
            </p:cNvSpPr>
            <p:nvPr/>
          </p:nvSpPr>
          <p:spPr bwMode="auto">
            <a:xfrm>
              <a:off x="4548188" y="2641600"/>
              <a:ext cx="268746" cy="40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+mj-lt"/>
                </a:rPr>
                <a:t>+</a:t>
              </a:r>
            </a:p>
            <a:p>
              <a:r>
                <a:rPr lang="en-US" sz="800" b="1">
                  <a:latin typeface="+mj-lt"/>
                </a:rPr>
                <a:t>_</a:t>
              </a:r>
            </a:p>
          </p:txBody>
        </p:sp>
        <p:sp>
          <p:nvSpPr>
            <p:cNvPr id="61" name="Rectangle 37"/>
            <p:cNvSpPr>
              <a:spLocks noChangeArrowheads="1"/>
            </p:cNvSpPr>
            <p:nvPr/>
          </p:nvSpPr>
          <p:spPr bwMode="auto">
            <a:xfrm>
              <a:off x="1865314" y="1447800"/>
              <a:ext cx="828366" cy="33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Device A</a:t>
              </a:r>
            </a:p>
          </p:txBody>
        </p:sp>
        <p:sp>
          <p:nvSpPr>
            <p:cNvPr id="62" name="Rectangle 38"/>
            <p:cNvSpPr>
              <a:spLocks noChangeArrowheads="1"/>
            </p:cNvSpPr>
            <p:nvPr/>
          </p:nvSpPr>
          <p:spPr bwMode="auto">
            <a:xfrm>
              <a:off x="6767513" y="1447800"/>
              <a:ext cx="821063" cy="33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Device B</a:t>
              </a:r>
            </a:p>
          </p:txBody>
        </p:sp>
      </p:grp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>
          <a:xfrm>
            <a:off x="6442360" y="6248400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34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6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Detection and Correction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489857" y="1442127"/>
            <a:ext cx="8545286" cy="500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Errors occur during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storage/retrieval and transmission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latin typeface="+mn-lt"/>
              </a:rPr>
              <a:t>Noise, cross-talk, EMI, cosmic rays, impurities in IC materials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latin typeface="+mn-lt"/>
              </a:rPr>
              <a:t>More common with high speeds, lower voltages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baseline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baseline="0" dirty="0" smtClean="0">
                <a:solidFill>
                  <a:srgbClr val="FF0000"/>
                </a:solidFill>
                <a:latin typeface="+mn-lt"/>
              </a:rPr>
              <a:t>Use </a:t>
            </a:r>
            <a:r>
              <a:rPr lang="en-US" sz="3200" kern="0" baseline="0" dirty="0" smtClean="0">
                <a:solidFill>
                  <a:srgbClr val="FF0000"/>
                </a:solidFill>
                <a:latin typeface="+mn-lt"/>
              </a:rPr>
              <a:t>m-out-of-n</a:t>
            </a:r>
            <a:r>
              <a:rPr lang="en-US" sz="3200" kern="0" dirty="0" smtClean="0">
                <a:solidFill>
                  <a:srgbClr val="FF0000"/>
                </a:solidFill>
                <a:latin typeface="+mn-lt"/>
              </a:rPr>
              <a:t> codes to detect errors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all possible codes are used (valid)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kern="0" baseline="0" dirty="0" smtClean="0">
                <a:latin typeface="+mn-lt"/>
              </a:rPr>
              <a:t>Errors</a:t>
            </a:r>
            <a:r>
              <a:rPr lang="en-US" sz="2800" kern="0" dirty="0" smtClean="0">
                <a:latin typeface="+mn-lt"/>
              </a:rPr>
              <a:t> in used (valid) codes (hopefully) produce unused (invalid) </a:t>
            </a:r>
            <a:r>
              <a:rPr lang="en-US" sz="2800" kern="0" dirty="0" smtClean="0">
                <a:latin typeface="+mn-lt"/>
              </a:rPr>
              <a:t>codes</a:t>
            </a:r>
            <a:endParaRPr lang="en-US" sz="28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6"/>
            <a:ext cx="9144000" cy="1420466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and Correction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 t="56104"/>
          <a:stretch>
            <a:fillRect/>
          </a:stretch>
        </p:blipFill>
        <p:spPr bwMode="auto">
          <a:xfrm>
            <a:off x="0" y="4539343"/>
            <a:ext cx="9068083" cy="154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342900" y="1594414"/>
            <a:ext cx="8458200" cy="20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n-US" sz="3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Luhn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Algorithm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Credit cards, IMEI (International Mobile Equipment Identity)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Start from right, double every second digit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Add all digits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Add a final check digit to ensure sum is multiple of 10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4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336" y="11162"/>
            <a:ext cx="7772400" cy="53347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Differential Signaling</a:t>
            </a:r>
          </a:p>
        </p:txBody>
      </p:sp>
      <p:sp>
        <p:nvSpPr>
          <p:cNvPr id="12292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141513" y="737276"/>
            <a:ext cx="8752116" cy="346461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Differential, point to 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Complementary signals transmitted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Receiver detects voltage </a:t>
            </a:r>
            <a:r>
              <a:rPr lang="en-US" sz="1600" u="sng" dirty="0" smtClean="0"/>
              <a:t>difference</a:t>
            </a:r>
            <a:r>
              <a:rPr lang="en-US" sz="1600" dirty="0" smtClean="0"/>
              <a:t> between lines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Low amplitudes (200mV - 400mV typical), high speeds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Good noise immunity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Pair routed together – noise cancels out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LVDS – Low Voltage Differential Signaling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ANSI/TIA/EIA 644-1995 standard (signaling only, not protocol or connectors)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3.125 </a:t>
            </a:r>
            <a:r>
              <a:rPr lang="en-US" sz="1600" dirty="0" err="1" smtClean="0"/>
              <a:t>Gbps</a:t>
            </a:r>
            <a:r>
              <a:rPr lang="en-US" sz="1600" dirty="0" smtClean="0"/>
              <a:t>, +/- 350mV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“</a:t>
            </a:r>
            <a:r>
              <a:rPr lang="en-US" sz="1600" dirty="0" err="1" smtClean="0"/>
              <a:t>Gbps</a:t>
            </a:r>
            <a:r>
              <a:rPr lang="en-US" sz="1600" dirty="0" smtClean="0"/>
              <a:t> at </a:t>
            </a:r>
            <a:r>
              <a:rPr lang="en-US" sz="1600" dirty="0" err="1" smtClean="0"/>
              <a:t>mWs</a:t>
            </a:r>
            <a:r>
              <a:rPr lang="en-US" sz="1600" dirty="0" smtClean="0"/>
              <a:t>” --  High speed &amp; low power consumption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FibreChannel</a:t>
            </a:r>
            <a:r>
              <a:rPr lang="en-US" sz="1600" dirty="0" smtClean="0"/>
              <a:t>, Gigabit Ethernet, HDMI, DVI, USB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Well </a:t>
            </a:r>
            <a:r>
              <a:rPr lang="en-US" sz="2000" dirty="0" smtClean="0"/>
              <a:t>suited to NRZI encoding – only care about transitions – signals “cross”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239000" y="6531428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5686" y="4332530"/>
            <a:ext cx="66294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/>
              <a:t>ANSI – American National Standards Institute</a:t>
            </a:r>
          </a:p>
          <a:p>
            <a:pPr eaLnBrk="1" hangingPunct="1"/>
            <a:r>
              <a:rPr lang="en-US" sz="1800" dirty="0"/>
              <a:t>TIA Telecommunications Industry Association</a:t>
            </a:r>
          </a:p>
          <a:p>
            <a:pPr eaLnBrk="1" hangingPunct="1"/>
            <a:r>
              <a:rPr lang="en-US" sz="1800" dirty="0"/>
              <a:t>EIA Electronics Industries Alliance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Edge rather than level sensitive!!!!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LVDS is a common technique and used in DVI and HDMI (Digital Video I/F) and (High Definition Multimedia I/F)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9565" y="11162"/>
            <a:ext cx="7772400" cy="53347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Differential Signaling</a:t>
            </a:r>
          </a:p>
        </p:txBody>
      </p:sp>
      <p:pic>
        <p:nvPicPr>
          <p:cNvPr id="12291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640"/>
            <a:ext cx="9047975" cy="42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831770" y="5018314"/>
            <a:ext cx="4261851" cy="1836008"/>
            <a:chOff x="2640" y="3216"/>
            <a:chExt cx="2736" cy="951"/>
          </a:xfrm>
        </p:grpSpPr>
        <p:pic>
          <p:nvPicPr>
            <p:cNvPr id="12295" name="Picture 6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216"/>
              <a:ext cx="2725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6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" y="3360"/>
              <a:ext cx="576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6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4" y="3408"/>
              <a:ext cx="5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6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3408"/>
              <a:ext cx="5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00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Sources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Prof. Mark G. Faust</a:t>
            </a:r>
          </a:p>
          <a:p>
            <a:pPr eaLnBrk="1" hangingPunct="1"/>
            <a:r>
              <a:rPr lang="en-US" sz="1800" dirty="0" smtClean="0"/>
              <a:t>John </a:t>
            </a:r>
            <a:r>
              <a:rPr lang="en-US" sz="1800" smtClean="0"/>
              <a:t>Wakerly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8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IEEE 754 Floating Point Standard</a:t>
            </a:r>
          </a:p>
        </p:txBody>
      </p:sp>
      <p:sp>
        <p:nvSpPr>
          <p:cNvPr id="30723" name="Text Box 20"/>
          <p:cNvSpPr txBox="1">
            <a:spLocks noChangeArrowheads="1"/>
          </p:cNvSpPr>
          <p:nvPr/>
        </p:nvSpPr>
        <p:spPr bwMode="auto">
          <a:xfrm>
            <a:off x="798513" y="2321402"/>
            <a:ext cx="2244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+ 1.101011 x 2</a:t>
            </a:r>
            <a:r>
              <a:rPr lang="en-US" baseline="30000">
                <a:latin typeface="+mj-lt"/>
              </a:rPr>
              <a:t>12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9238" y="2397603"/>
            <a:ext cx="904875" cy="1360488"/>
            <a:chOff x="582" y="1392"/>
            <a:chExt cx="570" cy="857"/>
          </a:xfrm>
        </p:grpSpPr>
        <p:sp>
          <p:nvSpPr>
            <p:cNvPr id="30746" name="Oval 22"/>
            <p:cNvSpPr>
              <a:spLocks noChangeArrowheads="1"/>
            </p:cNvSpPr>
            <p:nvPr/>
          </p:nvSpPr>
          <p:spPr bwMode="auto">
            <a:xfrm>
              <a:off x="912" y="1392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30747" name="Text Box 23"/>
            <p:cNvSpPr txBox="1">
              <a:spLocks noChangeArrowheads="1"/>
            </p:cNvSpPr>
            <p:nvPr/>
          </p:nvSpPr>
          <p:spPr bwMode="auto">
            <a:xfrm>
              <a:off x="582" y="2016"/>
              <a:ext cx="3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Sign</a:t>
              </a:r>
            </a:p>
          </p:txBody>
        </p:sp>
        <p:sp>
          <p:nvSpPr>
            <p:cNvPr id="30748" name="Line 24"/>
            <p:cNvSpPr>
              <a:spLocks noChangeShapeType="1"/>
            </p:cNvSpPr>
            <p:nvPr/>
          </p:nvSpPr>
          <p:spPr bwMode="auto">
            <a:xfrm flipV="1">
              <a:off x="816" y="1680"/>
              <a:ext cx="14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30725" name="Text Box 26"/>
          <p:cNvSpPr txBox="1">
            <a:spLocks noChangeArrowheads="1"/>
          </p:cNvSpPr>
          <p:nvPr/>
        </p:nvSpPr>
        <p:spPr bwMode="auto">
          <a:xfrm>
            <a:off x="1196144" y="3427617"/>
            <a:ext cx="10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Mantissa</a:t>
            </a:r>
          </a:p>
        </p:txBody>
      </p:sp>
      <p:sp>
        <p:nvSpPr>
          <p:cNvPr id="30726" name="Oval 27"/>
          <p:cNvSpPr>
            <a:spLocks noChangeArrowheads="1"/>
          </p:cNvSpPr>
          <p:nvPr/>
        </p:nvSpPr>
        <p:spPr bwMode="auto">
          <a:xfrm>
            <a:off x="1092692" y="2230822"/>
            <a:ext cx="1240604" cy="6779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0727" name="Line 28"/>
          <p:cNvSpPr>
            <a:spLocks noChangeShapeType="1"/>
          </p:cNvSpPr>
          <p:nvPr/>
        </p:nvSpPr>
        <p:spPr bwMode="auto">
          <a:xfrm flipV="1">
            <a:off x="1729544" y="2970417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61515" y="2324960"/>
            <a:ext cx="1069975" cy="1377950"/>
            <a:chOff x="2160" y="1381"/>
            <a:chExt cx="674" cy="868"/>
          </a:xfrm>
        </p:grpSpPr>
        <p:sp>
          <p:nvSpPr>
            <p:cNvPr id="30743" name="Oval 30"/>
            <p:cNvSpPr>
              <a:spLocks noChangeArrowheads="1"/>
            </p:cNvSpPr>
            <p:nvPr/>
          </p:nvSpPr>
          <p:spPr bwMode="auto">
            <a:xfrm>
              <a:off x="2256" y="1381"/>
              <a:ext cx="182" cy="2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30744" name="Text Box 31"/>
            <p:cNvSpPr txBox="1">
              <a:spLocks noChangeArrowheads="1"/>
            </p:cNvSpPr>
            <p:nvPr/>
          </p:nvSpPr>
          <p:spPr bwMode="auto">
            <a:xfrm>
              <a:off x="2160" y="2016"/>
              <a:ext cx="6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+mj-lt"/>
                </a:rPr>
                <a:t>Exponent</a:t>
              </a:r>
            </a:p>
          </p:txBody>
        </p:sp>
        <p:sp>
          <p:nvSpPr>
            <p:cNvPr id="30745" name="Line 32"/>
            <p:cNvSpPr>
              <a:spLocks noChangeShapeType="1"/>
            </p:cNvSpPr>
            <p:nvPr/>
          </p:nvSpPr>
          <p:spPr bwMode="auto">
            <a:xfrm flipV="1">
              <a:off x="2400" y="1680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30729" name="Text Box 35"/>
          <p:cNvSpPr txBox="1">
            <a:spLocks noChangeArrowheads="1"/>
          </p:cNvSpPr>
          <p:nvPr/>
        </p:nvSpPr>
        <p:spPr bwMode="auto">
          <a:xfrm>
            <a:off x="957263" y="1695450"/>
            <a:ext cx="979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Binary</a:t>
            </a:r>
          </a:p>
        </p:txBody>
      </p:sp>
      <p:sp>
        <p:nvSpPr>
          <p:cNvPr id="30730" name="Text Box 36"/>
          <p:cNvSpPr txBox="1">
            <a:spLocks noChangeArrowheads="1"/>
          </p:cNvSpPr>
          <p:nvPr/>
        </p:nvSpPr>
        <p:spPr bwMode="auto">
          <a:xfrm>
            <a:off x="35428" y="3850947"/>
            <a:ext cx="636337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A normalized (binary) mantissa will always have a leading 1</a:t>
            </a:r>
          </a:p>
          <a:p>
            <a:pPr algn="ctr"/>
            <a:r>
              <a:rPr lang="en-US" sz="1800" dirty="0">
                <a:latin typeface="+mj-lt"/>
              </a:rPr>
              <a:t>so we can assume it and get an extra bit of precision instead</a:t>
            </a:r>
          </a:p>
        </p:txBody>
      </p:sp>
      <p:sp>
        <p:nvSpPr>
          <p:cNvPr id="30731" name="Rectangle 37"/>
          <p:cNvSpPr>
            <a:spLocks noChangeArrowheads="1"/>
          </p:cNvSpPr>
          <p:nvPr/>
        </p:nvSpPr>
        <p:spPr bwMode="auto">
          <a:xfrm>
            <a:off x="4495800" y="2015341"/>
            <a:ext cx="44958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0732" name="Line 38"/>
          <p:cNvSpPr>
            <a:spLocks noChangeShapeType="1"/>
          </p:cNvSpPr>
          <p:nvPr/>
        </p:nvSpPr>
        <p:spPr bwMode="auto">
          <a:xfrm>
            <a:off x="4724400" y="2015341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733" name="Text Box 39"/>
          <p:cNvSpPr txBox="1">
            <a:spLocks noChangeArrowheads="1"/>
          </p:cNvSpPr>
          <p:nvPr/>
        </p:nvSpPr>
        <p:spPr bwMode="auto">
          <a:xfrm>
            <a:off x="4343400" y="1558141"/>
            <a:ext cx="702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Sign</a:t>
            </a:r>
          </a:p>
        </p:txBody>
      </p:sp>
      <p:sp>
        <p:nvSpPr>
          <p:cNvPr id="30734" name="Line 40"/>
          <p:cNvSpPr>
            <a:spLocks noChangeShapeType="1"/>
          </p:cNvSpPr>
          <p:nvPr/>
        </p:nvSpPr>
        <p:spPr bwMode="auto">
          <a:xfrm>
            <a:off x="6781800" y="2015341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735" name="Text Box 41"/>
          <p:cNvSpPr txBox="1">
            <a:spLocks noChangeArrowheads="1"/>
          </p:cNvSpPr>
          <p:nvPr/>
        </p:nvSpPr>
        <p:spPr bwMode="auto">
          <a:xfrm>
            <a:off x="5029200" y="2167741"/>
            <a:ext cx="1369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Exponent</a:t>
            </a:r>
          </a:p>
        </p:txBody>
      </p:sp>
      <p:sp>
        <p:nvSpPr>
          <p:cNvPr id="30736" name="Text Box 42"/>
          <p:cNvSpPr txBox="1">
            <a:spLocks noChangeArrowheads="1"/>
          </p:cNvSpPr>
          <p:nvPr/>
        </p:nvSpPr>
        <p:spPr bwMode="auto">
          <a:xfrm>
            <a:off x="7086600" y="2167741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Significand</a:t>
            </a:r>
          </a:p>
        </p:txBody>
      </p:sp>
      <p:sp>
        <p:nvSpPr>
          <p:cNvPr id="30737" name="AutoShape 43"/>
          <p:cNvSpPr>
            <a:spLocks noChangeArrowheads="1"/>
          </p:cNvSpPr>
          <p:nvPr/>
        </p:nvSpPr>
        <p:spPr bwMode="auto">
          <a:xfrm>
            <a:off x="7772400" y="2853541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0738" name="Rectangle 45"/>
          <p:cNvSpPr>
            <a:spLocks noChangeArrowheads="1"/>
          </p:cNvSpPr>
          <p:nvPr/>
        </p:nvSpPr>
        <p:spPr bwMode="auto">
          <a:xfrm>
            <a:off x="6477000" y="3539341"/>
            <a:ext cx="25146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0739" name="Line 46"/>
          <p:cNvSpPr>
            <a:spLocks noChangeShapeType="1"/>
          </p:cNvSpPr>
          <p:nvPr/>
        </p:nvSpPr>
        <p:spPr bwMode="auto">
          <a:xfrm>
            <a:off x="6781800" y="3539341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740" name="Text Box 47"/>
          <p:cNvSpPr txBox="1">
            <a:spLocks noChangeArrowheads="1"/>
          </p:cNvSpPr>
          <p:nvPr/>
        </p:nvSpPr>
        <p:spPr bwMode="auto">
          <a:xfrm>
            <a:off x="7239000" y="3691741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Fraction</a:t>
            </a:r>
          </a:p>
        </p:txBody>
      </p:sp>
      <p:sp>
        <p:nvSpPr>
          <p:cNvPr id="30741" name="Text Box 48"/>
          <p:cNvSpPr txBox="1">
            <a:spLocks noChangeArrowheads="1"/>
          </p:cNvSpPr>
          <p:nvPr/>
        </p:nvSpPr>
        <p:spPr bwMode="auto">
          <a:xfrm>
            <a:off x="6477000" y="369174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1</a:t>
            </a:r>
          </a:p>
        </p:txBody>
      </p:sp>
      <p:sp>
        <p:nvSpPr>
          <p:cNvPr id="30742" name="Text Box 49"/>
          <p:cNvSpPr txBox="1">
            <a:spLocks noChangeArrowheads="1"/>
          </p:cNvSpPr>
          <p:nvPr/>
        </p:nvSpPr>
        <p:spPr bwMode="auto">
          <a:xfrm>
            <a:off x="231689" y="4549676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latin typeface="+mj-lt"/>
              </a:rPr>
              <a:t>Exponents are stored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with a bias </a:t>
            </a:r>
            <a:r>
              <a:rPr lang="en-US" sz="2000" dirty="0">
                <a:latin typeface="+mj-lt"/>
              </a:rPr>
              <a:t>which is added to the exponent before being stored (allows fast magnitude </a:t>
            </a:r>
            <a:r>
              <a:rPr lang="en-US" sz="2000" dirty="0" smtClean="0">
                <a:latin typeface="+mj-lt"/>
              </a:rPr>
              <a:t>compare)</a:t>
            </a:r>
            <a:endParaRPr lang="en-US" sz="2000" dirty="0">
              <a:latin typeface="+mj-lt"/>
            </a:endParaRPr>
          </a:p>
          <a:p>
            <a:pPr eaLnBrk="1" hangingPunct="1"/>
            <a:endParaRPr lang="en-US" sz="2000" dirty="0" smtClean="0">
              <a:latin typeface="+mj-lt"/>
            </a:endParaRPr>
          </a:p>
          <a:p>
            <a:pPr eaLnBrk="1" hangingPunct="1"/>
            <a:r>
              <a:rPr lang="en-US" sz="2000" dirty="0" smtClean="0">
                <a:latin typeface="+mj-lt"/>
              </a:rPr>
              <a:t>Universally used on virtually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all</a:t>
            </a:r>
            <a:r>
              <a:rPr lang="en-US" sz="2000" dirty="0" smtClean="0">
                <a:latin typeface="+mj-lt"/>
              </a:rPr>
              <a:t> computers</a:t>
            </a:r>
          </a:p>
          <a:p>
            <a:pPr eaLnBrk="1" hangingPunct="1"/>
            <a:endParaRPr lang="en-US" sz="2000" dirty="0" smtClean="0">
              <a:latin typeface="+mj-lt"/>
            </a:endParaRP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Several levels of precision/range</a:t>
            </a:r>
            <a:r>
              <a:rPr lang="en-US" sz="2000" dirty="0" smtClean="0">
                <a:latin typeface="+mj-lt"/>
              </a:rPr>
              <a:t>: Single, Double, Double-Extended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4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IEEE 754 Floating Point Standard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Single Precision – 32 bits, Bias = 127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95313" y="3692525"/>
            <a:ext cx="83058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900113" y="3692525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57200" y="4572000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31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38200" y="4572000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30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514600" y="4572000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957513" y="3692525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911475" y="4572000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22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534400" y="449580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0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73088" y="380365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±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838200" y="3810000"/>
            <a:ext cx="221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Exponent + Bias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372100" y="3810000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Significand</a:t>
            </a:r>
          </a:p>
        </p:txBody>
      </p:sp>
      <p:sp>
        <p:nvSpPr>
          <p:cNvPr id="32783" name="AutoShape 15"/>
          <p:cNvSpPr>
            <a:spLocks/>
          </p:cNvSpPr>
          <p:nvPr/>
        </p:nvSpPr>
        <p:spPr bwMode="auto">
          <a:xfrm rot="5400000" flipV="1">
            <a:off x="1790700" y="2476500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784" name="AutoShape 16"/>
          <p:cNvSpPr>
            <a:spLocks/>
          </p:cNvSpPr>
          <p:nvPr/>
        </p:nvSpPr>
        <p:spPr bwMode="auto">
          <a:xfrm rot="5400000" flipV="1">
            <a:off x="5829300" y="495300"/>
            <a:ext cx="304800" cy="5867400"/>
          </a:xfrm>
          <a:prstGeom prst="leftBrace">
            <a:avLst>
              <a:gd name="adj1" fmla="val 16041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09600" y="274320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1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828800" y="274320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8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5715000" y="2743200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2788" name="AutoShape 20"/>
          <p:cNvSpPr>
            <a:spLocks/>
          </p:cNvSpPr>
          <p:nvPr/>
        </p:nvSpPr>
        <p:spPr bwMode="auto">
          <a:xfrm rot="5400000">
            <a:off x="571500" y="3238500"/>
            <a:ext cx="381000" cy="304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1601788" y="5562600"/>
            <a:ext cx="5070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F = -1</a:t>
            </a:r>
            <a:r>
              <a:rPr lang="en-US" baseline="30000">
                <a:latin typeface="+mj-lt"/>
              </a:rPr>
              <a:t>Sign</a:t>
            </a:r>
            <a:r>
              <a:rPr lang="en-US">
                <a:latin typeface="+mj-lt"/>
              </a:rPr>
              <a:t> x (1+Significand) x 2</a:t>
            </a:r>
            <a:r>
              <a:rPr lang="en-US" baseline="30000">
                <a:latin typeface="+mj-lt"/>
              </a:rPr>
              <a:t>(Exponent-Bias)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5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IEEE 754 Floating Point Standard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Example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4038" y="3257550"/>
            <a:ext cx="83058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858838" y="325755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159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31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969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30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4733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2916238" y="325755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870200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22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493125" y="40608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0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12763" y="3268663"/>
            <a:ext cx="393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+mj-lt"/>
              </a:rPr>
              <a:t>1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000125" y="3276600"/>
            <a:ext cx="1851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</a:rPr>
              <a:t>10000001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657600" y="3276600"/>
            <a:ext cx="4977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+mj-lt"/>
              </a:rPr>
              <a:t>01000000000000000000000</a:t>
            </a:r>
          </a:p>
        </p:txBody>
      </p:sp>
      <p:sp>
        <p:nvSpPr>
          <p:cNvPr id="33807" name="AutoShape 15"/>
          <p:cNvSpPr>
            <a:spLocks/>
          </p:cNvSpPr>
          <p:nvPr/>
        </p:nvSpPr>
        <p:spPr bwMode="auto">
          <a:xfrm rot="5400000" flipV="1">
            <a:off x="1749425" y="2041525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808" name="AutoShape 16"/>
          <p:cNvSpPr>
            <a:spLocks/>
          </p:cNvSpPr>
          <p:nvPr/>
        </p:nvSpPr>
        <p:spPr bwMode="auto">
          <a:xfrm rot="5400000" flipV="1">
            <a:off x="5788025" y="60325"/>
            <a:ext cx="304800" cy="5867400"/>
          </a:xfrm>
          <a:prstGeom prst="leftBrace">
            <a:avLst>
              <a:gd name="adj1" fmla="val 16041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68325" y="23082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1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787525" y="23082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8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673725" y="23082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3812" name="AutoShape 20"/>
          <p:cNvSpPr>
            <a:spLocks/>
          </p:cNvSpPr>
          <p:nvPr/>
        </p:nvSpPr>
        <p:spPr bwMode="auto">
          <a:xfrm rot="5400000">
            <a:off x="530225" y="2803525"/>
            <a:ext cx="381000" cy="304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819400" y="1676400"/>
            <a:ext cx="5070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F = -1</a:t>
            </a:r>
            <a:r>
              <a:rPr lang="en-US" baseline="30000" dirty="0">
                <a:latin typeface="+mj-lt"/>
              </a:rPr>
              <a:t>Sign</a:t>
            </a:r>
            <a:r>
              <a:rPr lang="en-US" dirty="0">
                <a:latin typeface="+mj-lt"/>
              </a:rPr>
              <a:t> x (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dirty="0">
                <a:latin typeface="+mj-lt"/>
              </a:rPr>
              <a:t>+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Significand</a:t>
            </a:r>
            <a:r>
              <a:rPr lang="en-US" dirty="0">
                <a:latin typeface="+mj-lt"/>
              </a:rPr>
              <a:t>) x 2</a:t>
            </a:r>
            <a:r>
              <a:rPr lang="en-US" baseline="30000" dirty="0">
                <a:latin typeface="+mj-lt"/>
              </a:rPr>
              <a:t>(Exponent-</a:t>
            </a:r>
            <a:r>
              <a:rPr lang="en-US" baseline="30000" dirty="0">
                <a:solidFill>
                  <a:srgbClr val="00B0F0"/>
                </a:solidFill>
                <a:latin typeface="+mj-lt"/>
              </a:rPr>
              <a:t>Bias</a:t>
            </a:r>
            <a:r>
              <a:rPr lang="en-US" baseline="30000" dirty="0">
                <a:latin typeface="+mj-lt"/>
              </a:rPr>
              <a:t>)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57213" y="4302125"/>
            <a:ext cx="303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-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1339850" y="4302125"/>
            <a:ext cx="732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+mj-lt"/>
              </a:rPr>
              <a:t>129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5453063" y="4302125"/>
            <a:ext cx="1336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+mj-lt"/>
              </a:rPr>
              <a:t>= 0.25</a:t>
            </a:r>
            <a:r>
              <a:rPr lang="en-US" sz="2800" baseline="-25000">
                <a:solidFill>
                  <a:srgbClr val="FF0000"/>
                </a:solidFill>
                <a:latin typeface="+mj-lt"/>
              </a:rPr>
              <a:t>10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817" name="Text Box 26"/>
          <p:cNvSpPr txBox="1">
            <a:spLocks noChangeArrowheads="1"/>
          </p:cNvSpPr>
          <p:nvPr/>
        </p:nvSpPr>
        <p:spPr bwMode="auto">
          <a:xfrm>
            <a:off x="1905000" y="4914900"/>
            <a:ext cx="24577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= -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.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01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x 2</a:t>
            </a:r>
            <a:r>
              <a:rPr lang="en-US" baseline="30000" dirty="0">
                <a:solidFill>
                  <a:srgbClr val="FF0000"/>
                </a:solidFill>
                <a:latin typeface="+mj-lt"/>
              </a:rPr>
              <a:t>(129-</a:t>
            </a:r>
            <a:r>
              <a:rPr lang="en-US" baseline="30000" dirty="0">
                <a:solidFill>
                  <a:srgbClr val="00B0F0"/>
                </a:solidFill>
                <a:latin typeface="+mj-lt"/>
              </a:rPr>
              <a:t>127</a:t>
            </a:r>
            <a:r>
              <a:rPr lang="en-US" baseline="30000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= - 1.25 x 2</a:t>
            </a:r>
            <a:r>
              <a:rPr lang="en-US" baseline="30000" dirty="0">
                <a:solidFill>
                  <a:srgbClr val="FF0000"/>
                </a:solidFill>
                <a:latin typeface="+mj-lt"/>
              </a:rPr>
              <a:t>(129-127)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= - 1.25 x 2</a:t>
            </a:r>
            <a:r>
              <a:rPr lang="en-US" baseline="30000" dirty="0">
                <a:solidFill>
                  <a:srgbClr val="FF0000"/>
                </a:solidFill>
                <a:latin typeface="+mj-lt"/>
              </a:rPr>
              <a:t>2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= - 1.25 x 4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= - 5.0</a:t>
            </a:r>
          </a:p>
        </p:txBody>
      </p:sp>
      <p:sp>
        <p:nvSpPr>
          <p:cNvPr id="33818" name="Text Box 27"/>
          <p:cNvSpPr txBox="1">
            <a:spLocks noChangeArrowheads="1"/>
          </p:cNvSpPr>
          <p:nvPr/>
        </p:nvSpPr>
        <p:spPr bwMode="auto">
          <a:xfrm>
            <a:off x="5790652" y="5018471"/>
            <a:ext cx="2457724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= - 1.01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x 2</a:t>
            </a:r>
            <a:r>
              <a:rPr lang="en-US" baseline="30000" dirty="0">
                <a:latin typeface="+mj-lt"/>
              </a:rPr>
              <a:t>(129-127)</a:t>
            </a:r>
          </a:p>
          <a:p>
            <a:r>
              <a:rPr lang="en-US" dirty="0">
                <a:latin typeface="+mj-lt"/>
              </a:rPr>
              <a:t>= - 1.01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x 2</a:t>
            </a:r>
            <a:r>
              <a:rPr lang="en-US" baseline="30000" dirty="0">
                <a:latin typeface="+mj-lt"/>
              </a:rPr>
              <a:t>2</a:t>
            </a:r>
          </a:p>
          <a:p>
            <a:r>
              <a:rPr lang="en-US" dirty="0">
                <a:latin typeface="+mj-lt"/>
              </a:rPr>
              <a:t>= - 101</a:t>
            </a:r>
            <a:r>
              <a:rPr lang="en-US" baseline="-25000" dirty="0">
                <a:latin typeface="+mj-lt"/>
              </a:rPr>
              <a:t>2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= - 5.0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6</a:t>
            </a:fld>
            <a:endParaRPr lang="en-US">
              <a:latin typeface="+mj-lt"/>
            </a:endParaRPr>
          </a:p>
        </p:txBody>
      </p:sp>
      <p:cxnSp>
        <p:nvCxnSpPr>
          <p:cNvPr id="3" name="Straight Arrow Connector 2"/>
          <p:cNvCxnSpPr>
            <a:stCxn id="33815" idx="3"/>
          </p:cNvCxnSpPr>
          <p:nvPr/>
        </p:nvCxnSpPr>
        <p:spPr>
          <a:xfrm>
            <a:off x="2072744" y="4563735"/>
            <a:ext cx="1584856" cy="465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123592" y="1969477"/>
            <a:ext cx="3411416" cy="294542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05046" y="2031023"/>
            <a:ext cx="0" cy="1362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3805" idx="2"/>
          </p:cNvCxnSpPr>
          <p:nvPr/>
        </p:nvCxnSpPr>
        <p:spPr>
          <a:xfrm flipH="1">
            <a:off x="1787525" y="3861375"/>
            <a:ext cx="138495" cy="534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611315" y="2084021"/>
            <a:ext cx="2332893" cy="2830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IEEE 754 Floating Point Standard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>Will commonly see these expressed as hex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54038" y="3257550"/>
            <a:ext cx="83058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858838" y="325755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159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31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969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30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4733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2916238" y="325755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870200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22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8493125" y="40608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0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12763" y="3268663"/>
            <a:ext cx="393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+mj-lt"/>
              </a:rPr>
              <a:t>1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000125" y="3276600"/>
            <a:ext cx="1851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+mj-lt"/>
              </a:rPr>
              <a:t>10000001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657600" y="3276600"/>
            <a:ext cx="4977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+mj-lt"/>
              </a:rPr>
              <a:t>01000000000000000000000</a:t>
            </a:r>
          </a:p>
        </p:txBody>
      </p:sp>
      <p:sp>
        <p:nvSpPr>
          <p:cNvPr id="34831" name="AutoShape 15"/>
          <p:cNvSpPr>
            <a:spLocks/>
          </p:cNvSpPr>
          <p:nvPr/>
        </p:nvSpPr>
        <p:spPr bwMode="auto">
          <a:xfrm rot="5400000" flipV="1">
            <a:off x="1749425" y="2041525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832" name="AutoShape 16"/>
          <p:cNvSpPr>
            <a:spLocks/>
          </p:cNvSpPr>
          <p:nvPr/>
        </p:nvSpPr>
        <p:spPr bwMode="auto">
          <a:xfrm rot="5400000" flipV="1">
            <a:off x="5788025" y="60325"/>
            <a:ext cx="304800" cy="5867400"/>
          </a:xfrm>
          <a:prstGeom prst="leftBrace">
            <a:avLst>
              <a:gd name="adj1" fmla="val 16041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68325" y="23082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1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787525" y="23082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8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673725" y="23082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4836" name="AutoShape 20"/>
          <p:cNvSpPr>
            <a:spLocks/>
          </p:cNvSpPr>
          <p:nvPr/>
        </p:nvSpPr>
        <p:spPr bwMode="auto">
          <a:xfrm rot="5400000">
            <a:off x="530225" y="2803525"/>
            <a:ext cx="381000" cy="304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837" name="Line 26"/>
          <p:cNvSpPr>
            <a:spLocks noChangeShapeType="1"/>
          </p:cNvSpPr>
          <p:nvPr/>
        </p:nvSpPr>
        <p:spPr bwMode="auto">
          <a:xfrm>
            <a:off x="1676400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38" name="Line 27"/>
          <p:cNvSpPr>
            <a:spLocks noChangeShapeType="1"/>
          </p:cNvSpPr>
          <p:nvPr/>
        </p:nvSpPr>
        <p:spPr bwMode="auto">
          <a:xfrm>
            <a:off x="2514600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39" name="Line 28"/>
          <p:cNvSpPr>
            <a:spLocks noChangeShapeType="1"/>
          </p:cNvSpPr>
          <p:nvPr/>
        </p:nvSpPr>
        <p:spPr bwMode="auto">
          <a:xfrm>
            <a:off x="4343400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40" name="Line 29"/>
          <p:cNvSpPr>
            <a:spLocks noChangeShapeType="1"/>
          </p:cNvSpPr>
          <p:nvPr/>
        </p:nvSpPr>
        <p:spPr bwMode="auto">
          <a:xfrm>
            <a:off x="5181600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41" name="Line 30"/>
          <p:cNvSpPr>
            <a:spLocks noChangeShapeType="1"/>
          </p:cNvSpPr>
          <p:nvPr/>
        </p:nvSpPr>
        <p:spPr bwMode="auto">
          <a:xfrm>
            <a:off x="6019800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42" name="Line 31"/>
          <p:cNvSpPr>
            <a:spLocks noChangeShapeType="1"/>
          </p:cNvSpPr>
          <p:nvPr/>
        </p:nvSpPr>
        <p:spPr bwMode="auto">
          <a:xfrm>
            <a:off x="6860931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43" name="Line 32"/>
          <p:cNvSpPr>
            <a:spLocks noChangeShapeType="1"/>
          </p:cNvSpPr>
          <p:nvPr/>
        </p:nvSpPr>
        <p:spPr bwMode="auto">
          <a:xfrm>
            <a:off x="7738129" y="3268663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44" name="Text Box 33"/>
          <p:cNvSpPr txBox="1">
            <a:spLocks noChangeArrowheads="1"/>
          </p:cNvSpPr>
          <p:nvPr/>
        </p:nvSpPr>
        <p:spPr bwMode="auto">
          <a:xfrm>
            <a:off x="3511550" y="5105400"/>
            <a:ext cx="1891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</a:rPr>
              <a:t>C0A00000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738129" y="5283488"/>
            <a:ext cx="831902" cy="1295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10 =  A</a:t>
            </a:r>
          </a:p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11 =  B</a:t>
            </a:r>
          </a:p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12 =  C</a:t>
            </a:r>
          </a:p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13 =  D</a:t>
            </a:r>
          </a:p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14 =  E</a:t>
            </a:r>
          </a:p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15 =  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2778" y="5283488"/>
            <a:ext cx="161778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1010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dirty="0" smtClean="0"/>
              <a:t>1011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dirty="0" smtClean="0"/>
              <a:t>1100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301762" y="3956538"/>
            <a:ext cx="2716823" cy="130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029200" y="3861375"/>
            <a:ext cx="2162908" cy="1396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791808" y="3853438"/>
            <a:ext cx="1521069" cy="140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33546" y="3763108"/>
            <a:ext cx="1040179" cy="142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31323" y="3853438"/>
            <a:ext cx="360485" cy="140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65850" y="3853438"/>
            <a:ext cx="740158" cy="140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68525" y="3853438"/>
            <a:ext cx="1719682" cy="140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4" idx="1"/>
          </p:cNvCxnSpPr>
          <p:nvPr/>
        </p:nvCxnSpPr>
        <p:spPr>
          <a:xfrm>
            <a:off x="1150589" y="3869312"/>
            <a:ext cx="1162099" cy="117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2688" y="4809871"/>
            <a:ext cx="7335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8+4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40535" y="5062941"/>
            <a:ext cx="630116" cy="17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52711" y="4274495"/>
            <a:ext cx="7335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8+2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IEEE 754 Floating Point Standard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Special Cases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Zero</a:t>
            </a:r>
            <a:r>
              <a:rPr lang="en-US" dirty="0" smtClean="0"/>
              <a:t> (no assumed leading 1)</a:t>
            </a:r>
          </a:p>
          <a:p>
            <a:pPr lvl="2" eaLnBrk="1" hangingPunct="1"/>
            <a:r>
              <a:rPr lang="en-US" dirty="0" smtClean="0"/>
              <a:t>Exponent = 0,  </a:t>
            </a:r>
            <a:r>
              <a:rPr lang="en-US" dirty="0" err="1" smtClean="0"/>
              <a:t>Significand</a:t>
            </a:r>
            <a:r>
              <a:rPr lang="en-US" dirty="0" smtClean="0"/>
              <a:t> = 0</a:t>
            </a:r>
          </a:p>
          <a:p>
            <a:pPr lvl="1" eaLnBrk="1" hangingPunct="1"/>
            <a:r>
              <a:rPr lang="en-US" dirty="0" err="1" smtClean="0">
                <a:solidFill>
                  <a:srgbClr val="FF0000"/>
                </a:solidFill>
              </a:rPr>
              <a:t>NaN</a:t>
            </a:r>
            <a:r>
              <a:rPr lang="en-US" dirty="0" smtClean="0"/>
              <a:t> (Not a Number), e.g.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¥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/>
            <a:r>
              <a:rPr lang="en-US" dirty="0" smtClean="0"/>
              <a:t>Exponent = 255</a:t>
            </a:r>
          </a:p>
          <a:p>
            <a:pPr lvl="1" eaLnBrk="1" hangingPunct="1"/>
            <a:r>
              <a:rPr lang="en-US" dirty="0" err="1" smtClean="0">
                <a:solidFill>
                  <a:srgbClr val="FF0000"/>
                </a:solidFill>
              </a:rPr>
              <a:t>Denormalized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Subnormal</a:t>
            </a:r>
            <a:r>
              <a:rPr lang="en-US" dirty="0" smtClean="0"/>
              <a:t>) numbers</a:t>
            </a:r>
          </a:p>
          <a:p>
            <a:pPr lvl="2" eaLnBrk="1" hangingPunct="1"/>
            <a:r>
              <a:rPr lang="en-US" dirty="0" smtClean="0"/>
              <a:t>Exponent = 0,  </a:t>
            </a:r>
            <a:r>
              <a:rPr lang="en-US" dirty="0" err="1" smtClean="0"/>
              <a:t>Significand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¹</a:t>
            </a:r>
            <a:r>
              <a:rPr lang="en-US" dirty="0" smtClean="0"/>
              <a:t> 0</a:t>
            </a:r>
          </a:p>
          <a:p>
            <a:pPr lvl="2" eaLnBrk="1" hangingPunct="1"/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566619" y="5786735"/>
            <a:ext cx="507094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F = -1</a:t>
            </a:r>
            <a:r>
              <a:rPr lang="en-US" baseline="30000">
                <a:latin typeface="+mj-lt"/>
              </a:rPr>
              <a:t>Sign</a:t>
            </a:r>
            <a:r>
              <a:rPr lang="en-US">
                <a:latin typeface="+mj-lt"/>
              </a:rPr>
              <a:t> x (1+Significand) x 2</a:t>
            </a:r>
            <a:r>
              <a:rPr lang="en-US" baseline="30000">
                <a:latin typeface="+mj-lt"/>
              </a:rPr>
              <a:t>(Exponent-Bias)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9926" y="6243935"/>
            <a:ext cx="151996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Bias = 127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57"/>
            <a:ext cx="9144000" cy="98293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754 Floating Point Standard: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subnormal numbers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534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Why do we need subnormal numbers?</a:t>
            </a:r>
          </a:p>
          <a:p>
            <a:pPr lvl="2" eaLnBrk="1" hangingPunct="1"/>
            <a:r>
              <a:rPr lang="en-US" dirty="0" smtClean="0"/>
              <a:t>Addresses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en-US" dirty="0" smtClean="0"/>
              <a:t> caused by implicit leading 1</a:t>
            </a:r>
          </a:p>
          <a:p>
            <a:pPr lvl="2" eaLnBrk="1" hangingPunct="1"/>
            <a:r>
              <a:rPr lang="en-US" dirty="0" smtClean="0"/>
              <a:t>Smallest positive number (a) is 1.000…000 x 2</a:t>
            </a:r>
            <a:r>
              <a:rPr lang="en-US" baseline="30000" dirty="0" smtClean="0"/>
              <a:t>-126</a:t>
            </a:r>
            <a:endParaRPr lang="en-US" dirty="0" smtClean="0"/>
          </a:p>
          <a:p>
            <a:pPr lvl="2" eaLnBrk="1" hangingPunct="1"/>
            <a:r>
              <a:rPr lang="en-US" dirty="0" smtClean="0"/>
              <a:t>Next number (b) is 1.000…001 x 2</a:t>
            </a:r>
            <a:r>
              <a:rPr lang="en-US" baseline="30000" dirty="0" smtClean="0"/>
              <a:t>-126 </a:t>
            </a:r>
            <a:r>
              <a:rPr lang="en-US" dirty="0" smtClean="0"/>
              <a:t>=</a:t>
            </a:r>
            <a:r>
              <a:rPr lang="en-US" baseline="30000" dirty="0" smtClean="0"/>
              <a:t> </a:t>
            </a:r>
            <a:r>
              <a:rPr lang="en-US" dirty="0" smtClean="0"/>
              <a:t>(2</a:t>
            </a:r>
            <a:r>
              <a:rPr lang="en-US" baseline="30000" dirty="0" smtClean="0"/>
              <a:t>-126</a:t>
            </a:r>
            <a:r>
              <a:rPr lang="en-US" dirty="0" smtClean="0"/>
              <a:t> + 2</a:t>
            </a:r>
            <a:r>
              <a:rPr lang="en-US" baseline="30000" dirty="0" smtClean="0"/>
              <a:t>-149</a:t>
            </a:r>
            <a:r>
              <a:rPr lang="en-US" dirty="0" smtClean="0"/>
              <a:t>)</a:t>
            </a:r>
          </a:p>
          <a:p>
            <a:pPr lvl="2" eaLnBrk="1" hangingPunct="1"/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800600" y="3111497"/>
            <a:ext cx="4114800" cy="1312863"/>
            <a:chOff x="1632" y="3072"/>
            <a:chExt cx="2592" cy="827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208" y="3521"/>
              <a:ext cx="240" cy="96"/>
              <a:chOff x="1968" y="3417"/>
              <a:chExt cx="240" cy="96"/>
            </a:xfrm>
          </p:grpSpPr>
          <p:sp>
            <p:nvSpPr>
              <p:cNvPr id="36926" name="Line 27"/>
              <p:cNvSpPr>
                <a:spLocks noChangeShapeType="1"/>
              </p:cNvSpPr>
              <p:nvPr/>
            </p:nvSpPr>
            <p:spPr bwMode="auto">
              <a:xfrm>
                <a:off x="220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27" name="Line 28"/>
              <p:cNvSpPr>
                <a:spLocks noChangeShapeType="1"/>
              </p:cNvSpPr>
              <p:nvPr/>
            </p:nvSpPr>
            <p:spPr bwMode="auto">
              <a:xfrm>
                <a:off x="216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28" name="Line 29"/>
              <p:cNvSpPr>
                <a:spLocks noChangeShapeType="1"/>
              </p:cNvSpPr>
              <p:nvPr/>
            </p:nvSpPr>
            <p:spPr bwMode="auto">
              <a:xfrm>
                <a:off x="21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29" name="Line 30"/>
              <p:cNvSpPr>
                <a:spLocks noChangeShapeType="1"/>
              </p:cNvSpPr>
              <p:nvPr/>
            </p:nvSpPr>
            <p:spPr bwMode="auto">
              <a:xfrm>
                <a:off x="20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30" name="Line 31"/>
              <p:cNvSpPr>
                <a:spLocks noChangeShapeType="1"/>
              </p:cNvSpPr>
              <p:nvPr/>
            </p:nvSpPr>
            <p:spPr bwMode="auto">
              <a:xfrm>
                <a:off x="20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31" name="Line 32"/>
              <p:cNvSpPr>
                <a:spLocks noChangeShapeType="1"/>
              </p:cNvSpPr>
              <p:nvPr/>
            </p:nvSpPr>
            <p:spPr bwMode="auto">
              <a:xfrm>
                <a:off x="19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312" y="3521"/>
              <a:ext cx="240" cy="96"/>
              <a:chOff x="3072" y="3417"/>
              <a:chExt cx="240" cy="96"/>
            </a:xfrm>
          </p:grpSpPr>
          <p:sp>
            <p:nvSpPr>
              <p:cNvPr id="36920" name="Line 34"/>
              <p:cNvSpPr>
                <a:spLocks noChangeShapeType="1"/>
              </p:cNvSpPr>
              <p:nvPr/>
            </p:nvSpPr>
            <p:spPr bwMode="auto">
              <a:xfrm>
                <a:off x="307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21" name="Line 35"/>
              <p:cNvSpPr>
                <a:spLocks noChangeShapeType="1"/>
              </p:cNvSpPr>
              <p:nvPr/>
            </p:nvSpPr>
            <p:spPr bwMode="auto">
              <a:xfrm>
                <a:off x="312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22" name="Line 36"/>
              <p:cNvSpPr>
                <a:spLocks noChangeShapeType="1"/>
              </p:cNvSpPr>
              <p:nvPr/>
            </p:nvSpPr>
            <p:spPr bwMode="auto">
              <a:xfrm>
                <a:off x="31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23" name="Line 37"/>
              <p:cNvSpPr>
                <a:spLocks noChangeShapeType="1"/>
              </p:cNvSpPr>
              <p:nvPr/>
            </p:nvSpPr>
            <p:spPr bwMode="auto">
              <a:xfrm>
                <a:off x="32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24" name="Line 38"/>
              <p:cNvSpPr>
                <a:spLocks noChangeShapeType="1"/>
              </p:cNvSpPr>
              <p:nvPr/>
            </p:nvSpPr>
            <p:spPr bwMode="auto">
              <a:xfrm>
                <a:off x="32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25" name="Line 39"/>
              <p:cNvSpPr>
                <a:spLocks noChangeShapeType="1"/>
              </p:cNvSpPr>
              <p:nvPr/>
            </p:nvSpPr>
            <p:spPr bwMode="auto">
              <a:xfrm>
                <a:off x="33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2352" y="3233"/>
              <a:ext cx="144" cy="384"/>
              <a:chOff x="2112" y="3129"/>
              <a:chExt cx="144" cy="384"/>
            </a:xfrm>
          </p:grpSpPr>
          <p:sp>
            <p:nvSpPr>
              <p:cNvPr id="36918" name="Line 41"/>
              <p:cNvSpPr>
                <a:spLocks noChangeShapeType="1"/>
              </p:cNvSpPr>
              <p:nvPr/>
            </p:nvSpPr>
            <p:spPr bwMode="auto">
              <a:xfrm>
                <a:off x="225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19" name="Text Box 42"/>
              <p:cNvSpPr txBox="1">
                <a:spLocks noChangeArrowheads="1"/>
              </p:cNvSpPr>
              <p:nvPr/>
            </p:nvSpPr>
            <p:spPr bwMode="auto">
              <a:xfrm>
                <a:off x="2112" y="3129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2800" b="1">
                  <a:latin typeface="+mj-lt"/>
                </a:endParaRPr>
              </a:p>
            </p:txBody>
          </p:sp>
        </p:grp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3167" y="3224"/>
              <a:ext cx="237" cy="393"/>
              <a:chOff x="2927" y="3120"/>
              <a:chExt cx="237" cy="393"/>
            </a:xfrm>
          </p:grpSpPr>
          <p:sp>
            <p:nvSpPr>
              <p:cNvPr id="36916" name="Line 44"/>
              <p:cNvSpPr>
                <a:spLocks noChangeShapeType="1"/>
              </p:cNvSpPr>
              <p:nvPr/>
            </p:nvSpPr>
            <p:spPr bwMode="auto">
              <a:xfrm>
                <a:off x="302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17" name="Text Box 45"/>
              <p:cNvSpPr txBox="1">
                <a:spLocks noChangeArrowheads="1"/>
              </p:cNvSpPr>
              <p:nvPr/>
            </p:nvSpPr>
            <p:spPr bwMode="auto">
              <a:xfrm>
                <a:off x="2927" y="3120"/>
                <a:ext cx="237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latin typeface="+mj-lt"/>
                  </a:rPr>
                  <a:t>b</a:t>
                </a:r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3119" y="3521"/>
              <a:ext cx="228" cy="378"/>
              <a:chOff x="2879" y="3417"/>
              <a:chExt cx="228" cy="378"/>
            </a:xfrm>
          </p:grpSpPr>
          <p:sp>
            <p:nvSpPr>
              <p:cNvPr id="36914" name="Line 47"/>
              <p:cNvSpPr>
                <a:spLocks noChangeShapeType="1"/>
              </p:cNvSpPr>
              <p:nvPr/>
            </p:nvSpPr>
            <p:spPr bwMode="auto">
              <a:xfrm>
                <a:off x="297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15" name="Text Box 48"/>
              <p:cNvSpPr txBox="1">
                <a:spLocks noChangeArrowheads="1"/>
              </p:cNvSpPr>
              <p:nvPr/>
            </p:nvSpPr>
            <p:spPr bwMode="auto">
              <a:xfrm>
                <a:off x="2879" y="3465"/>
                <a:ext cx="228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latin typeface="+mj-lt"/>
                  </a:rPr>
                  <a:t>a</a:t>
                </a:r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1632" y="3368"/>
              <a:ext cx="2592" cy="531"/>
              <a:chOff x="1296" y="3600"/>
              <a:chExt cx="2592" cy="531"/>
            </a:xfrm>
          </p:grpSpPr>
          <p:sp>
            <p:nvSpPr>
              <p:cNvPr id="36905" name="Line 50"/>
              <p:cNvSpPr>
                <a:spLocks noChangeShapeType="1"/>
              </p:cNvSpPr>
              <p:nvPr/>
            </p:nvSpPr>
            <p:spPr bwMode="auto">
              <a:xfrm>
                <a:off x="2544" y="3753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06" name="Text Box 51"/>
              <p:cNvSpPr txBox="1">
                <a:spLocks noChangeArrowheads="1"/>
              </p:cNvSpPr>
              <p:nvPr/>
            </p:nvSpPr>
            <p:spPr bwMode="auto">
              <a:xfrm>
                <a:off x="2447" y="3801"/>
                <a:ext cx="231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latin typeface="+mj-lt"/>
                  </a:rPr>
                  <a:t>0</a:t>
                </a:r>
              </a:p>
            </p:txBody>
          </p:sp>
          <p:sp>
            <p:nvSpPr>
              <p:cNvPr id="36907" name="Line 52"/>
              <p:cNvSpPr>
                <a:spLocks noChangeShapeType="1"/>
              </p:cNvSpPr>
              <p:nvPr/>
            </p:nvSpPr>
            <p:spPr bwMode="auto">
              <a:xfrm>
                <a:off x="1728" y="3801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08" name="Text Box 53"/>
              <p:cNvSpPr txBox="1">
                <a:spLocks noChangeArrowheads="1"/>
              </p:cNvSpPr>
              <p:nvPr/>
            </p:nvSpPr>
            <p:spPr bwMode="auto">
              <a:xfrm>
                <a:off x="3446" y="3642"/>
                <a:ext cx="229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latin typeface="+mj-lt"/>
                  </a:rPr>
                  <a:t>+</a:t>
                </a:r>
              </a:p>
            </p:txBody>
          </p:sp>
          <p:sp>
            <p:nvSpPr>
              <p:cNvPr id="36909" name="Text Box 54"/>
              <p:cNvSpPr txBox="1">
                <a:spLocks noChangeArrowheads="1"/>
              </p:cNvSpPr>
              <p:nvPr/>
            </p:nvSpPr>
            <p:spPr bwMode="auto">
              <a:xfrm>
                <a:off x="1296" y="3600"/>
                <a:ext cx="19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latin typeface="+mj-lt"/>
                  </a:rPr>
                  <a:t>-</a:t>
                </a:r>
              </a:p>
            </p:txBody>
          </p:sp>
          <p:sp>
            <p:nvSpPr>
              <p:cNvPr id="36910" name="Oval 55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11" name="Oval 56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12" name="Oval 57"/>
              <p:cNvSpPr>
                <a:spLocks noChangeArrowheads="1"/>
              </p:cNvSpPr>
              <p:nvPr/>
            </p:nvSpPr>
            <p:spPr bwMode="auto">
              <a:xfrm>
                <a:off x="3696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13" name="Oval 58"/>
              <p:cNvSpPr>
                <a:spLocks noChangeArrowheads="1"/>
              </p:cNvSpPr>
              <p:nvPr/>
            </p:nvSpPr>
            <p:spPr bwMode="auto">
              <a:xfrm>
                <a:off x="3792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2447" y="3521"/>
              <a:ext cx="116" cy="375"/>
              <a:chOff x="2207" y="3417"/>
              <a:chExt cx="116" cy="375"/>
            </a:xfrm>
          </p:grpSpPr>
          <p:sp>
            <p:nvSpPr>
              <p:cNvPr id="36903" name="Line 61"/>
              <p:cNvSpPr>
                <a:spLocks noChangeShapeType="1"/>
              </p:cNvSpPr>
              <p:nvPr/>
            </p:nvSpPr>
            <p:spPr bwMode="auto">
              <a:xfrm>
                <a:off x="230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04" name="Text Box 62"/>
              <p:cNvSpPr txBox="1">
                <a:spLocks noChangeArrowheads="1"/>
              </p:cNvSpPr>
              <p:nvPr/>
            </p:nvSpPr>
            <p:spPr bwMode="auto">
              <a:xfrm>
                <a:off x="2207" y="3465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2800" b="1">
                  <a:latin typeface="+mj-lt"/>
                </a:endParaRPr>
              </a:p>
            </p:txBody>
          </p:sp>
        </p:grpSp>
        <p:sp>
          <p:nvSpPr>
            <p:cNvPr id="36899" name="Oval 64"/>
            <p:cNvSpPr>
              <a:spLocks noChangeArrowheads="1"/>
            </p:cNvSpPr>
            <p:nvPr/>
          </p:nvSpPr>
          <p:spPr bwMode="auto">
            <a:xfrm>
              <a:off x="2928" y="3416"/>
              <a:ext cx="114" cy="3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63500" tIns="25400" rIns="63500" bIns="25400" anchor="ctr"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900" name="Text Box 65"/>
            <p:cNvSpPr txBox="1">
              <a:spLocks noChangeArrowheads="1"/>
            </p:cNvSpPr>
            <p:nvPr/>
          </p:nvSpPr>
          <p:spPr bwMode="auto">
            <a:xfrm>
              <a:off x="2601" y="3072"/>
              <a:ext cx="621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4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+mj-lt"/>
                </a:rPr>
                <a:t>Gaps!</a:t>
              </a:r>
            </a:p>
          </p:txBody>
        </p:sp>
        <p:sp>
          <p:nvSpPr>
            <p:cNvPr id="36901" name="Oval 67"/>
            <p:cNvSpPr>
              <a:spLocks noChangeArrowheads="1"/>
            </p:cNvSpPr>
            <p:nvPr/>
          </p:nvSpPr>
          <p:spPr bwMode="auto">
            <a:xfrm>
              <a:off x="2592" y="3424"/>
              <a:ext cx="114" cy="3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63500" tIns="25400" rIns="63500" bIns="25400" anchor="ctr"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902" name="Text Box 68"/>
            <p:cNvSpPr txBox="1">
              <a:spLocks noChangeArrowheads="1"/>
            </p:cNvSpPr>
            <p:nvPr/>
          </p:nvSpPr>
          <p:spPr bwMode="auto">
            <a:xfrm>
              <a:off x="1920" y="3080"/>
              <a:ext cx="81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40000"/>
                </a:spcBef>
              </a:pPr>
              <a:endParaRPr lang="en-US" sz="2800" b="1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36869" name="Text Box 70"/>
          <p:cNvSpPr txBox="1">
            <a:spLocks noChangeArrowheads="1"/>
          </p:cNvSpPr>
          <p:nvPr/>
        </p:nvSpPr>
        <p:spPr bwMode="auto">
          <a:xfrm>
            <a:off x="152400" y="4527545"/>
            <a:ext cx="38835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+mj-lt"/>
              </a:rPr>
              <a:t>0 </a:t>
            </a:r>
            <a:r>
              <a:rPr lang="en-US" sz="1600" b="1" dirty="0" smtClean="0">
                <a:latin typeface="+mj-lt"/>
              </a:rPr>
              <a:t>      00000000 </a:t>
            </a:r>
            <a:r>
              <a:rPr lang="en-US" sz="1600" b="1" dirty="0">
                <a:latin typeface="+mj-lt"/>
              </a:rPr>
              <a:t>00000000000000000000000</a:t>
            </a:r>
          </a:p>
          <a:p>
            <a:r>
              <a:rPr lang="en-US" sz="1600" b="1" dirty="0">
                <a:latin typeface="+mj-lt"/>
              </a:rPr>
              <a:t>0 </a:t>
            </a:r>
            <a:r>
              <a:rPr lang="en-US" sz="1600" b="1" dirty="0" smtClean="0">
                <a:latin typeface="+mj-lt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00000000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00000000000000000000001</a:t>
            </a:r>
          </a:p>
          <a:p>
            <a:r>
              <a:rPr lang="en-US" sz="1600" b="1" dirty="0">
                <a:latin typeface="+mj-lt"/>
              </a:rPr>
              <a:t>0 </a:t>
            </a:r>
            <a:r>
              <a:rPr lang="en-US" sz="1600" b="1" dirty="0" smtClean="0">
                <a:latin typeface="+mj-lt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00000000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00000000000000000000010</a:t>
            </a:r>
          </a:p>
          <a:p>
            <a:r>
              <a:rPr lang="en-US" sz="1600" b="1" dirty="0">
                <a:latin typeface="+mj-lt"/>
              </a:rPr>
              <a:t>0 </a:t>
            </a:r>
            <a:r>
              <a:rPr lang="en-US" sz="1600" b="1" dirty="0" smtClean="0">
                <a:latin typeface="+mj-lt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00000000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00000000000000000000011</a:t>
            </a:r>
          </a:p>
          <a:p>
            <a:r>
              <a:rPr lang="en-US" sz="1600" b="1" dirty="0">
                <a:latin typeface="+mj-lt"/>
              </a:rPr>
              <a:t>0 </a:t>
            </a:r>
            <a:r>
              <a:rPr lang="en-US" sz="1600" b="1" dirty="0" smtClean="0">
                <a:latin typeface="+mj-lt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00000000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00000000000000000000100</a:t>
            </a:r>
          </a:p>
        </p:txBody>
      </p:sp>
      <p:sp>
        <p:nvSpPr>
          <p:cNvPr id="36870" name="Text Box 71"/>
          <p:cNvSpPr txBox="1">
            <a:spLocks noChangeArrowheads="1"/>
          </p:cNvSpPr>
          <p:nvPr/>
        </p:nvSpPr>
        <p:spPr bwMode="auto">
          <a:xfrm>
            <a:off x="4419600" y="4506908"/>
            <a:ext cx="3429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+mj-lt"/>
              </a:rPr>
              <a:t>= 0</a:t>
            </a:r>
          </a:p>
          <a:p>
            <a:r>
              <a:rPr lang="en-US" sz="1600" b="1">
                <a:latin typeface="+mj-lt"/>
              </a:rPr>
              <a:t>= 1.00000000000000000000001 x 2</a:t>
            </a:r>
            <a:r>
              <a:rPr lang="en-US" sz="1600" b="1" baseline="30000">
                <a:latin typeface="+mj-lt"/>
              </a:rPr>
              <a:t>-127</a:t>
            </a:r>
          </a:p>
          <a:p>
            <a:r>
              <a:rPr lang="en-US" sz="1600" b="1">
                <a:latin typeface="+mj-lt"/>
              </a:rPr>
              <a:t>= 1.00000000000000000000010 x 2</a:t>
            </a:r>
            <a:r>
              <a:rPr lang="en-US" sz="1600" b="1" baseline="30000">
                <a:latin typeface="+mj-lt"/>
              </a:rPr>
              <a:t>-127</a:t>
            </a:r>
          </a:p>
          <a:p>
            <a:r>
              <a:rPr lang="en-US" sz="1600" b="1">
                <a:latin typeface="+mj-lt"/>
              </a:rPr>
              <a:t>= 1.00000000000000000000011 x 2</a:t>
            </a:r>
            <a:r>
              <a:rPr lang="en-US" sz="1600" b="1" baseline="30000">
                <a:latin typeface="+mj-lt"/>
              </a:rPr>
              <a:t>-127</a:t>
            </a:r>
          </a:p>
          <a:p>
            <a:r>
              <a:rPr lang="en-US" sz="1600" b="1">
                <a:latin typeface="+mj-lt"/>
              </a:rPr>
              <a:t>= 1.00000000000000000000100 x 2</a:t>
            </a:r>
            <a:r>
              <a:rPr lang="en-US" sz="1600" b="1" baseline="30000">
                <a:latin typeface="+mj-lt"/>
              </a:rPr>
              <a:t>-127</a:t>
            </a:r>
          </a:p>
        </p:txBody>
      </p:sp>
      <p:sp>
        <p:nvSpPr>
          <p:cNvPr id="36871" name="Line 72"/>
          <p:cNvSpPr>
            <a:spLocks noChangeShapeType="1"/>
          </p:cNvSpPr>
          <p:nvPr/>
        </p:nvSpPr>
        <p:spPr bwMode="auto">
          <a:xfrm>
            <a:off x="152400" y="483075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2" name="Line 73"/>
          <p:cNvSpPr>
            <a:spLocks noChangeShapeType="1"/>
          </p:cNvSpPr>
          <p:nvPr/>
        </p:nvSpPr>
        <p:spPr bwMode="auto">
          <a:xfrm>
            <a:off x="152400" y="505935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3" name="Line 74"/>
          <p:cNvSpPr>
            <a:spLocks noChangeShapeType="1"/>
          </p:cNvSpPr>
          <p:nvPr/>
        </p:nvSpPr>
        <p:spPr bwMode="auto">
          <a:xfrm>
            <a:off x="152400" y="528795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4" name="Line 75"/>
          <p:cNvSpPr>
            <a:spLocks noChangeShapeType="1"/>
          </p:cNvSpPr>
          <p:nvPr/>
        </p:nvSpPr>
        <p:spPr bwMode="auto">
          <a:xfrm>
            <a:off x="152400" y="551655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5" name="Line 76"/>
          <p:cNvSpPr>
            <a:spLocks noChangeShapeType="1"/>
          </p:cNvSpPr>
          <p:nvPr/>
        </p:nvSpPr>
        <p:spPr bwMode="auto">
          <a:xfrm>
            <a:off x="152400" y="574515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6" name="Line 77"/>
          <p:cNvSpPr>
            <a:spLocks noChangeShapeType="1"/>
          </p:cNvSpPr>
          <p:nvPr/>
        </p:nvSpPr>
        <p:spPr bwMode="auto">
          <a:xfrm>
            <a:off x="152400" y="460215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7" name="Line 78"/>
          <p:cNvSpPr>
            <a:spLocks noChangeShapeType="1"/>
          </p:cNvSpPr>
          <p:nvPr/>
        </p:nvSpPr>
        <p:spPr bwMode="auto">
          <a:xfrm flipV="1">
            <a:off x="152400" y="460215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8" name="Line 79"/>
          <p:cNvSpPr>
            <a:spLocks noChangeShapeType="1"/>
          </p:cNvSpPr>
          <p:nvPr/>
        </p:nvSpPr>
        <p:spPr bwMode="auto">
          <a:xfrm flipV="1">
            <a:off x="457200" y="460215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9" name="Line 80"/>
          <p:cNvSpPr>
            <a:spLocks noChangeShapeType="1"/>
          </p:cNvSpPr>
          <p:nvPr/>
        </p:nvSpPr>
        <p:spPr bwMode="auto">
          <a:xfrm flipV="1">
            <a:off x="4419600" y="460215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0" name="Line 81"/>
          <p:cNvSpPr>
            <a:spLocks noChangeShapeType="1"/>
          </p:cNvSpPr>
          <p:nvPr/>
        </p:nvSpPr>
        <p:spPr bwMode="auto">
          <a:xfrm flipV="1">
            <a:off x="1524000" y="460215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1" name="Text Box 82"/>
          <p:cNvSpPr txBox="1">
            <a:spLocks noChangeArrowheads="1"/>
          </p:cNvSpPr>
          <p:nvPr/>
        </p:nvSpPr>
        <p:spPr bwMode="auto">
          <a:xfrm>
            <a:off x="136525" y="3840158"/>
            <a:ext cx="428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+mj-lt"/>
                <a:ea typeface="Arial Unicode MS" pitchFamily="34" charset="-128"/>
                <a:cs typeface="Arial Unicode MS" pitchFamily="34" charset="-128"/>
              </a:rPr>
              <a:t>S    Exponent	    Significand</a:t>
            </a:r>
          </a:p>
          <a:p>
            <a:r>
              <a:rPr lang="en-US" sz="1800">
                <a:latin typeface="+mj-lt"/>
                <a:ea typeface="Arial Unicode MS" pitchFamily="34" charset="-128"/>
                <a:cs typeface="Arial Unicode MS" pitchFamily="34" charset="-128"/>
              </a:rPr>
              <a:t>1          8                              23</a:t>
            </a:r>
          </a:p>
        </p:txBody>
      </p:sp>
      <p:sp>
        <p:nvSpPr>
          <p:cNvPr id="36882" name="Line 83"/>
          <p:cNvSpPr>
            <a:spLocks noChangeShapeType="1"/>
          </p:cNvSpPr>
          <p:nvPr/>
        </p:nvSpPr>
        <p:spPr bwMode="auto">
          <a:xfrm>
            <a:off x="152400" y="414495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3" name="Line 84"/>
          <p:cNvSpPr>
            <a:spLocks noChangeShapeType="1"/>
          </p:cNvSpPr>
          <p:nvPr/>
        </p:nvSpPr>
        <p:spPr bwMode="auto">
          <a:xfrm>
            <a:off x="152400" y="444975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4" name="Line 85"/>
          <p:cNvSpPr>
            <a:spLocks noChangeShapeType="1"/>
          </p:cNvSpPr>
          <p:nvPr/>
        </p:nvSpPr>
        <p:spPr bwMode="auto">
          <a:xfrm>
            <a:off x="152400" y="391635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5" name="Line 86"/>
          <p:cNvSpPr>
            <a:spLocks noChangeShapeType="1"/>
          </p:cNvSpPr>
          <p:nvPr/>
        </p:nvSpPr>
        <p:spPr bwMode="auto">
          <a:xfrm>
            <a:off x="4419600" y="391635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6" name="Line 87"/>
          <p:cNvSpPr>
            <a:spLocks noChangeShapeType="1"/>
          </p:cNvSpPr>
          <p:nvPr/>
        </p:nvSpPr>
        <p:spPr bwMode="auto">
          <a:xfrm>
            <a:off x="152400" y="391635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7" name="Line 88"/>
          <p:cNvSpPr>
            <a:spLocks noChangeShapeType="1"/>
          </p:cNvSpPr>
          <p:nvPr/>
        </p:nvSpPr>
        <p:spPr bwMode="auto">
          <a:xfrm flipV="1">
            <a:off x="457200" y="391635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8" name="Line 89"/>
          <p:cNvSpPr>
            <a:spLocks noChangeShapeType="1"/>
          </p:cNvSpPr>
          <p:nvPr/>
        </p:nvSpPr>
        <p:spPr bwMode="auto">
          <a:xfrm flipV="1">
            <a:off x="1524000" y="391635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9" name="AutoShape 90"/>
          <p:cNvSpPr>
            <a:spLocks/>
          </p:cNvSpPr>
          <p:nvPr/>
        </p:nvSpPr>
        <p:spPr bwMode="auto">
          <a:xfrm>
            <a:off x="8763000" y="4525958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890" name="Text Box 91"/>
          <p:cNvSpPr txBox="1">
            <a:spLocks noChangeArrowheads="1"/>
          </p:cNvSpPr>
          <p:nvPr/>
        </p:nvSpPr>
        <p:spPr bwMode="auto">
          <a:xfrm>
            <a:off x="381000" y="5959470"/>
            <a:ext cx="803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+mj-lt"/>
              </a:rPr>
              <a:t>Distance from zero to smallest positive number is 1.00000000000000000000001 x 2</a:t>
            </a:r>
            <a:r>
              <a:rPr lang="en-US" sz="1600" baseline="30000">
                <a:latin typeface="+mj-lt"/>
              </a:rPr>
              <a:t>-127  </a:t>
            </a:r>
            <a:r>
              <a:rPr lang="en-US" sz="1600">
                <a:latin typeface="+mj-lt"/>
              </a:rPr>
              <a:t>~= 2</a:t>
            </a:r>
            <a:r>
              <a:rPr lang="en-US" sz="1600" baseline="30000">
                <a:latin typeface="+mj-lt"/>
              </a:rPr>
              <a:t>-127</a:t>
            </a:r>
          </a:p>
        </p:txBody>
      </p:sp>
      <p:sp>
        <p:nvSpPr>
          <p:cNvPr id="36891" name="Text Box 92"/>
          <p:cNvSpPr txBox="1">
            <a:spLocks noChangeArrowheads="1"/>
          </p:cNvSpPr>
          <p:nvPr/>
        </p:nvSpPr>
        <p:spPr bwMode="auto">
          <a:xfrm>
            <a:off x="381000" y="625128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Distance to next number is 0.00000000000000000000001 x 2</a:t>
            </a:r>
            <a:r>
              <a:rPr lang="en-US" sz="1600" baseline="30000">
                <a:latin typeface="+mj-lt"/>
              </a:rPr>
              <a:t>-127 </a:t>
            </a:r>
            <a:r>
              <a:rPr lang="en-US" sz="1600">
                <a:latin typeface="+mj-lt"/>
              </a:rPr>
              <a:t>= 2</a:t>
            </a:r>
            <a:r>
              <a:rPr lang="en-US" sz="1600" baseline="30000">
                <a:latin typeface="+mj-lt"/>
              </a:rPr>
              <a:t>-23</a:t>
            </a:r>
            <a:r>
              <a:rPr lang="en-US" sz="1600">
                <a:latin typeface="+mj-lt"/>
              </a:rPr>
              <a:t> x 2</a:t>
            </a:r>
            <a:r>
              <a:rPr lang="en-US" sz="1600" baseline="30000">
                <a:latin typeface="+mj-lt"/>
              </a:rPr>
              <a:t>-127 </a:t>
            </a:r>
            <a:r>
              <a:rPr lang="en-US" sz="1600">
                <a:latin typeface="+mj-lt"/>
              </a:rPr>
              <a:t>= 2</a:t>
            </a:r>
            <a:r>
              <a:rPr lang="en-US" sz="1600" baseline="30000">
                <a:latin typeface="+mj-lt"/>
              </a:rPr>
              <a:t>-150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9</a:t>
            </a:fld>
            <a:endParaRPr lang="en-US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362" y="3225659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lvl="1" eaLnBrk="1" hangingPunct="1"/>
            <a:r>
              <a:rPr lang="en-US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Subnormal</a:t>
            </a:r>
            <a:r>
              <a:rPr lang="en-US" sz="1400" dirty="0" smtClean="0"/>
              <a:t> </a:t>
            </a:r>
            <a:r>
              <a:rPr lang="en-US" sz="1400" dirty="0"/>
              <a:t>numbers</a:t>
            </a:r>
          </a:p>
          <a:p>
            <a:pPr lvl="2" eaLnBrk="1" hangingPunct="1"/>
            <a:r>
              <a:rPr lang="en-US" sz="1400" dirty="0">
                <a:solidFill>
                  <a:srgbClr val="FF0000"/>
                </a:solidFill>
              </a:rPr>
              <a:t>Exponent = 0</a:t>
            </a:r>
            <a:r>
              <a:rPr lang="en-US" sz="1400" dirty="0"/>
              <a:t>,  Significand </a:t>
            </a:r>
            <a:r>
              <a:rPr lang="en-US" sz="1400" dirty="0">
                <a:latin typeface="Symbol" pitchFamily="18" charset="2"/>
              </a:rPr>
              <a:t>¹</a:t>
            </a:r>
            <a:r>
              <a:rPr lang="en-US" sz="1400" dirty="0"/>
              <a:t> 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54015" y="3670297"/>
            <a:ext cx="518747" cy="1160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71800" y="3748879"/>
            <a:ext cx="501162" cy="109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26983</TotalTime>
  <Words>1879</Words>
  <Application>Microsoft Office PowerPoint</Application>
  <PresentationFormat>On-screen Show (4:3)</PresentationFormat>
  <Paragraphs>434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 Unicode MS</vt:lpstr>
      <vt:lpstr>Arial</vt:lpstr>
      <vt:lpstr>Calibri</vt:lpstr>
      <vt:lpstr>Symbol</vt:lpstr>
      <vt:lpstr>Times New Roman</vt:lpstr>
      <vt:lpstr>Wingdings</vt:lpstr>
      <vt:lpstr>Default Design</vt:lpstr>
      <vt:lpstr>Lecture 3</vt:lpstr>
      <vt:lpstr>Floating Point</vt:lpstr>
      <vt:lpstr>Floating Point</vt:lpstr>
      <vt:lpstr>IEEE 754 Floating Point Standard</vt:lpstr>
      <vt:lpstr>IEEE 754 Floating Point Standard</vt:lpstr>
      <vt:lpstr>IEEE 754 Floating Point Standard</vt:lpstr>
      <vt:lpstr>IEEE 754 Floating Point Standard</vt:lpstr>
      <vt:lpstr>IEEE 754 Floating Point Standard</vt:lpstr>
      <vt:lpstr>IEEE 754 Floating Point Standard:  subnormal numbers</vt:lpstr>
      <vt:lpstr>IEEE 754 Floating Point Standard</vt:lpstr>
      <vt:lpstr>Other IEEE 754 Formats</vt:lpstr>
      <vt:lpstr>Other Formats: bias calculated from number of bits in the exponent</vt:lpstr>
      <vt:lpstr>BCD (Binary Coded Decimal)</vt:lpstr>
      <vt:lpstr>ASCII</vt:lpstr>
      <vt:lpstr>ASCII</vt:lpstr>
      <vt:lpstr>PowerPoint Presentation</vt:lpstr>
      <vt:lpstr>PowerPoint Presentation</vt:lpstr>
      <vt:lpstr>Gray Code</vt:lpstr>
      <vt:lpstr>Reflective Gray Code (RGC)</vt:lpstr>
      <vt:lpstr>Reflective Gray Code</vt:lpstr>
      <vt:lpstr>Reflective Gray Code (Conversion)</vt:lpstr>
      <vt:lpstr>Reflective Gray Code (Conversion)</vt:lpstr>
      <vt:lpstr>7-Segment Code</vt:lpstr>
      <vt:lpstr>1-out-of-n codes (1-hot)</vt:lpstr>
      <vt:lpstr>Serial Data Transmission &amp; Storage</vt:lpstr>
      <vt:lpstr>Serial Data Transmission &amp; Storage</vt:lpstr>
      <vt:lpstr>Serial Data Transmission &amp; Storage</vt:lpstr>
      <vt:lpstr>Codes for Serial Data Transmission and Storage</vt:lpstr>
      <vt:lpstr>Why Serial?</vt:lpstr>
      <vt:lpstr>Traditional Parallel Bus</vt:lpstr>
      <vt:lpstr>Source Synchronous Bus</vt:lpstr>
      <vt:lpstr>Embedded Clock</vt:lpstr>
      <vt:lpstr>Edge Lock Technique (Tracking Receiver)</vt:lpstr>
      <vt:lpstr>Ensuring Edge Density: m-of-n codes</vt:lpstr>
      <vt:lpstr>Error Detection and Correction</vt:lpstr>
      <vt:lpstr>Example of Error Detection and Correction</vt:lpstr>
      <vt:lpstr>Differential Signaling</vt:lpstr>
      <vt:lpstr>Differential Signaling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171</dc:title>
  <dc:creator>Mark G. Faust</dc:creator>
  <cp:lastModifiedBy>mperkows</cp:lastModifiedBy>
  <cp:revision>405</cp:revision>
  <dcterms:created xsi:type="dcterms:W3CDTF">2004-07-30T14:54:42Z</dcterms:created>
  <dcterms:modified xsi:type="dcterms:W3CDTF">2017-03-26T21:23:32Z</dcterms:modified>
</cp:coreProperties>
</file>